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8" r:id="rId1"/>
  </p:sldMasterIdLst>
  <p:notesMasterIdLst>
    <p:notesMasterId r:id="rId29"/>
  </p:notesMasterIdLst>
  <p:sldIdLst>
    <p:sldId id="274" r:id="rId2"/>
    <p:sldId id="275" r:id="rId3"/>
    <p:sldId id="277" r:id="rId4"/>
    <p:sldId id="278" r:id="rId5"/>
    <p:sldId id="279" r:id="rId6"/>
    <p:sldId id="280" r:id="rId7"/>
    <p:sldId id="285" r:id="rId8"/>
    <p:sldId id="281" r:id="rId9"/>
    <p:sldId id="286" r:id="rId10"/>
    <p:sldId id="287" r:id="rId11"/>
    <p:sldId id="282" r:id="rId12"/>
    <p:sldId id="290" r:id="rId13"/>
    <p:sldId id="291" r:id="rId14"/>
    <p:sldId id="288" r:id="rId15"/>
    <p:sldId id="300" r:id="rId16"/>
    <p:sldId id="283" r:id="rId17"/>
    <p:sldId id="298" r:id="rId18"/>
    <p:sldId id="289" r:id="rId19"/>
    <p:sldId id="301" r:id="rId20"/>
    <p:sldId id="293" r:id="rId21"/>
    <p:sldId id="299" r:id="rId22"/>
    <p:sldId id="296" r:id="rId23"/>
    <p:sldId id="297" r:id="rId24"/>
    <p:sldId id="295" r:id="rId25"/>
    <p:sldId id="303" r:id="rId26"/>
    <p:sldId id="284" r:id="rId27"/>
    <p:sldId id="30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314"/>
    <p:restoredTop sz="80446"/>
  </p:normalViewPr>
  <p:slideViewPr>
    <p:cSldViewPr snapToGrid="0" snapToObjects="1">
      <p:cViewPr>
        <p:scale>
          <a:sx n="70" d="100"/>
          <a:sy n="70" d="100"/>
        </p:scale>
        <p:origin x="784" y="3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5CBF1B-A04B-6943-AB5D-CF2A35FB66CA}" type="datetimeFigureOut">
              <a:rPr lang="en-US" smtClean="0"/>
              <a:t>11/23/16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40CDD6-B20D-3F43-9E79-9ABB5A42729E}" type="slidenum">
              <a:rPr lang="en-US" smtClean="0"/>
              <a:t>‹#›</a:t>
            </a:fld>
            <a:endParaRPr lang="en-US"/>
          </a:p>
        </p:txBody>
      </p:sp>
    </p:spTree>
    <p:extLst>
      <p:ext uri="{BB962C8B-B14F-4D97-AF65-F5344CB8AC3E}">
        <p14:creationId xmlns:p14="http://schemas.microsoft.com/office/powerpoint/2010/main" val="1832415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40CDD6-B20D-3F43-9E79-9ABB5A42729E}" type="slidenum">
              <a:rPr lang="en-US" smtClean="0"/>
              <a:t>1</a:t>
            </a:fld>
            <a:endParaRPr lang="en-US"/>
          </a:p>
        </p:txBody>
      </p:sp>
    </p:spTree>
    <p:extLst>
      <p:ext uri="{BB962C8B-B14F-4D97-AF65-F5344CB8AC3E}">
        <p14:creationId xmlns:p14="http://schemas.microsoft.com/office/powerpoint/2010/main" val="1386068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Example:</a:t>
            </a:r>
            <a:r>
              <a:rPr lang="en-US" sz="1200" b="0" i="0" kern="1200" dirty="0" smtClean="0">
                <a:solidFill>
                  <a:schemeClr val="tx1"/>
                </a:solidFill>
                <a:effectLst/>
                <a:latin typeface="+mn-lt"/>
                <a:ea typeface="+mn-ea"/>
                <a:cs typeface="+mn-cs"/>
              </a:rPr>
              <a:t> I want to invest in a company XYZ. I am not sure about its performance though. So, I look for advice on whether the stock price will increase more than 6% per annum or not? I decide to approach various experts having diverse domain experience: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Given the broad spectrum of access we have, we can probably combine all the information and make an informed decision.</a:t>
            </a:r>
          </a:p>
          <a:p>
            <a:endParaRPr lang="en-US" dirty="0" smtClean="0"/>
          </a:p>
          <a:p>
            <a:r>
              <a:rPr lang="en-US" sz="1200" b="1" i="0" u="sng" kern="1200" dirty="0" smtClean="0">
                <a:solidFill>
                  <a:schemeClr val="tx1"/>
                </a:solidFill>
                <a:effectLst/>
                <a:latin typeface="+mn-lt"/>
                <a:ea typeface="+mn-ea"/>
                <a:cs typeface="+mn-cs"/>
              </a:rPr>
              <a:t>Assumption:</a:t>
            </a:r>
            <a:r>
              <a:rPr lang="en-US" sz="1200" b="0" i="0" kern="1200" dirty="0" smtClean="0">
                <a:solidFill>
                  <a:schemeClr val="tx1"/>
                </a:solidFill>
                <a:effectLst/>
                <a:latin typeface="+mn-lt"/>
                <a:ea typeface="+mn-ea"/>
                <a:cs typeface="+mn-cs"/>
              </a:rPr>
              <a:t> The assumption used here that all the predictions are completely independent is slightly extreme as they are expected to be correlated. However, we see how we can be so sure by combining various predictions together.</a:t>
            </a:r>
            <a:endParaRPr lang="en-US" dirty="0" smtClean="0"/>
          </a:p>
        </p:txBody>
      </p:sp>
      <p:sp>
        <p:nvSpPr>
          <p:cNvPr id="4" name="Slide Number Placeholder 3"/>
          <p:cNvSpPr>
            <a:spLocks noGrp="1"/>
          </p:cNvSpPr>
          <p:nvPr>
            <p:ph type="sldNum" sz="quarter" idx="10"/>
          </p:nvPr>
        </p:nvSpPr>
        <p:spPr/>
        <p:txBody>
          <a:bodyPr/>
          <a:lstStyle/>
          <a:p>
            <a:fld id="{1240CDD6-B20D-3F43-9E79-9ABB5A42729E}" type="slidenum">
              <a:rPr lang="en-US" smtClean="0"/>
              <a:t>10</a:t>
            </a:fld>
            <a:endParaRPr lang="en-US"/>
          </a:p>
        </p:txBody>
      </p:sp>
    </p:spTree>
    <p:extLst>
      <p:ext uri="{BB962C8B-B14F-4D97-AF65-F5344CB8AC3E}">
        <p14:creationId xmlns:p14="http://schemas.microsoft.com/office/powerpoint/2010/main" val="878859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error emerging from any model can be broken down into three components mathematically. Following are these component :</a:t>
            </a:r>
          </a:p>
          <a:p>
            <a:r>
              <a:rPr lang="en-US" sz="1200" b="0" i="0" kern="1200" dirty="0" smtClean="0">
                <a:solidFill>
                  <a:schemeClr val="tx1"/>
                </a:solidFill>
                <a:effectLst/>
                <a:latin typeface="+mn-lt"/>
                <a:ea typeface="+mn-ea"/>
                <a:cs typeface="+mn-cs"/>
              </a:rPr>
              <a:t>Why is this important in the current context? To understand what really goes behind an ensemble model, we need to first understand what causes error in the model. We will briefly introduce you to these errors and give an insight to each ensemble learner in this regards.</a:t>
            </a:r>
          </a:p>
          <a:p>
            <a:endParaRPr lang="en-US" sz="1200" b="0" i="0" kern="1200" dirty="0" smtClean="0">
              <a:solidFill>
                <a:schemeClr val="tx1"/>
              </a:solidFill>
              <a:effectLst/>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1240CDD6-B20D-3F43-9E79-9ABB5A42729E}" type="slidenum">
              <a:rPr lang="en-US" smtClean="0"/>
              <a:t>11</a:t>
            </a:fld>
            <a:endParaRPr lang="en-US"/>
          </a:p>
        </p:txBody>
      </p:sp>
    </p:spTree>
    <p:extLst>
      <p:ext uri="{BB962C8B-B14F-4D97-AF65-F5344CB8AC3E}">
        <p14:creationId xmlns:p14="http://schemas.microsoft.com/office/powerpoint/2010/main" val="1672316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Bias error</a:t>
            </a:r>
            <a:r>
              <a:rPr lang="en-US" sz="1200" b="0" i="0" kern="1200" dirty="0" smtClean="0">
                <a:solidFill>
                  <a:schemeClr val="tx1"/>
                </a:solidFill>
                <a:effectLst/>
                <a:latin typeface="+mn-lt"/>
                <a:ea typeface="+mn-ea"/>
                <a:cs typeface="+mn-cs"/>
              </a:rPr>
              <a:t> is useful to quantify how much on an average are the predicted values different from the actual value. A high bias error means we have a under-performing model which keeps on missing important trends.</a:t>
            </a:r>
          </a:p>
          <a:p>
            <a:r>
              <a:rPr lang="en-US" sz="1200" b="1" i="0" kern="1200" dirty="0" smtClean="0">
                <a:solidFill>
                  <a:schemeClr val="tx1"/>
                </a:solidFill>
                <a:effectLst/>
                <a:latin typeface="+mn-lt"/>
                <a:ea typeface="+mn-ea"/>
                <a:cs typeface="+mn-cs"/>
              </a:rPr>
              <a:t>Variance</a:t>
            </a:r>
            <a:r>
              <a:rPr lang="en-US" sz="1200" b="0" i="0" kern="1200" dirty="0" smtClean="0">
                <a:solidFill>
                  <a:schemeClr val="tx1"/>
                </a:solidFill>
                <a:effectLst/>
                <a:latin typeface="+mn-lt"/>
                <a:ea typeface="+mn-ea"/>
                <a:cs typeface="+mn-cs"/>
              </a:rPr>
              <a:t> on the other side quantifies how are the prediction made on same observation different from each other. A high variance model will over-fit on your training population and perform badly on any observation beyond training. Following diagram will give you more clarity (Assume that red spot is the real value and blue dots are predictions) :</a:t>
            </a:r>
          </a:p>
          <a:p>
            <a:endParaRPr lang="en-US" dirty="0" smtClean="0"/>
          </a:p>
        </p:txBody>
      </p:sp>
      <p:sp>
        <p:nvSpPr>
          <p:cNvPr id="4" name="Slide Number Placeholder 3"/>
          <p:cNvSpPr>
            <a:spLocks noGrp="1"/>
          </p:cNvSpPr>
          <p:nvPr>
            <p:ph type="sldNum" sz="quarter" idx="10"/>
          </p:nvPr>
        </p:nvSpPr>
        <p:spPr/>
        <p:txBody>
          <a:bodyPr/>
          <a:lstStyle/>
          <a:p>
            <a:fld id="{1240CDD6-B20D-3F43-9E79-9ABB5A42729E}" type="slidenum">
              <a:rPr lang="en-US" smtClean="0"/>
              <a:t>12</a:t>
            </a:fld>
            <a:endParaRPr lang="en-US"/>
          </a:p>
        </p:txBody>
      </p:sp>
    </p:spTree>
    <p:extLst>
      <p:ext uri="{BB962C8B-B14F-4D97-AF65-F5344CB8AC3E}">
        <p14:creationId xmlns:p14="http://schemas.microsoft.com/office/powerpoint/2010/main" val="287086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Normally, as you increase the complexity of your model, you will see a reduction in error due to lower bias in the model. However, this only happens till a particular point. As you continue to make your model more complex, you end up over-fitting your model and hence your model will start suffering from high variance.</a:t>
            </a:r>
          </a:p>
          <a:p>
            <a:r>
              <a:rPr lang="en-US" sz="1200" b="0" i="0" kern="1200" dirty="0" smtClean="0">
                <a:solidFill>
                  <a:schemeClr val="tx1"/>
                </a:solidFill>
                <a:effectLst/>
                <a:latin typeface="+mn-lt"/>
                <a:ea typeface="+mn-ea"/>
                <a:cs typeface="+mn-cs"/>
              </a:rPr>
              <a:t>A champion model should maintain a balance between these two types of errors. This is known as the </a:t>
            </a:r>
            <a:r>
              <a:rPr lang="en-US" sz="1200" b="1" i="0" kern="1200" dirty="0" smtClean="0">
                <a:solidFill>
                  <a:schemeClr val="tx1"/>
                </a:solidFill>
                <a:effectLst/>
                <a:latin typeface="+mn-lt"/>
                <a:ea typeface="+mn-ea"/>
                <a:cs typeface="+mn-cs"/>
              </a:rPr>
              <a:t>trade-off management</a:t>
            </a:r>
            <a:r>
              <a:rPr lang="en-US" sz="1200" b="0" i="0" kern="1200" dirty="0" smtClean="0">
                <a:solidFill>
                  <a:schemeClr val="tx1"/>
                </a:solidFill>
                <a:effectLst/>
                <a:latin typeface="+mn-lt"/>
                <a:ea typeface="+mn-ea"/>
                <a:cs typeface="+mn-cs"/>
              </a:rPr>
              <a:t> of bias-variance errors. Ensemble learning is one way to execute this trade off analysis.</a:t>
            </a:r>
          </a:p>
          <a:p>
            <a:endParaRPr lang="en-US" dirty="0" smtClean="0"/>
          </a:p>
        </p:txBody>
      </p:sp>
      <p:sp>
        <p:nvSpPr>
          <p:cNvPr id="4" name="Slide Number Placeholder 3"/>
          <p:cNvSpPr>
            <a:spLocks noGrp="1"/>
          </p:cNvSpPr>
          <p:nvPr>
            <p:ph type="sldNum" sz="quarter" idx="10"/>
          </p:nvPr>
        </p:nvSpPr>
        <p:spPr/>
        <p:txBody>
          <a:bodyPr/>
          <a:lstStyle/>
          <a:p>
            <a:fld id="{1240CDD6-B20D-3F43-9E79-9ABB5A42729E}" type="slidenum">
              <a:rPr lang="en-US" smtClean="0"/>
              <a:t>13</a:t>
            </a:fld>
            <a:endParaRPr lang="en-US"/>
          </a:p>
        </p:txBody>
      </p:sp>
    </p:spTree>
    <p:extLst>
      <p:ext uri="{BB962C8B-B14F-4D97-AF65-F5344CB8AC3E}">
        <p14:creationId xmlns:p14="http://schemas.microsoft.com/office/powerpoint/2010/main" val="1386482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 </a:t>
            </a:r>
            <a:r>
              <a:rPr lang="en-US" sz="1200" b="1" i="0" u="sng" kern="1200" dirty="0" smtClean="0">
                <a:solidFill>
                  <a:schemeClr val="tx1"/>
                </a:solidFill>
                <a:effectLst/>
                <a:latin typeface="+mn-lt"/>
                <a:ea typeface="+mn-ea"/>
                <a:cs typeface="+mn-cs"/>
              </a:rPr>
              <a:t>Bagging</a:t>
            </a:r>
            <a:r>
              <a:rPr lang="en-US" sz="1200" b="0" i="0" kern="1200" dirty="0" smtClean="0">
                <a:solidFill>
                  <a:schemeClr val="tx1"/>
                </a:solidFill>
                <a:effectLst/>
                <a:latin typeface="+mn-lt"/>
                <a:ea typeface="+mn-ea"/>
                <a:cs typeface="+mn-cs"/>
              </a:rPr>
              <a:t> : Bagging tries to implement similar learners on small sample populations and then takes a mean of all the predictions. In generalized bagging, you can use different learners on different population.  As you can expect this helps us to reduce the variance error.</a:t>
            </a:r>
          </a:p>
          <a:p>
            <a:endParaRPr lang="en-US" sz="1200" b="0" i="0" kern="1200" dirty="0" smtClean="0">
              <a:solidFill>
                <a:schemeClr val="tx1"/>
              </a:solidFill>
              <a:effectLst/>
              <a:latin typeface="+mn-lt"/>
              <a:ea typeface="+mn-ea"/>
              <a:cs typeface="+mn-cs"/>
            </a:endParaRPr>
          </a:p>
          <a:p>
            <a:r>
              <a:rPr lang="en-US" sz="1200" b="1" i="0" u="sng" kern="1200" dirty="0" smtClean="0">
                <a:solidFill>
                  <a:schemeClr val="tx1"/>
                </a:solidFill>
                <a:effectLst/>
                <a:latin typeface="+mn-lt"/>
                <a:ea typeface="+mn-ea"/>
                <a:cs typeface="+mn-cs"/>
              </a:rPr>
              <a:t>Boosting</a:t>
            </a:r>
            <a:r>
              <a:rPr lang="en-US" sz="1200" b="0" i="0" kern="1200" dirty="0" smtClean="0">
                <a:solidFill>
                  <a:schemeClr val="tx1"/>
                </a:solidFill>
                <a:effectLst/>
                <a:latin typeface="+mn-lt"/>
                <a:ea typeface="+mn-ea"/>
                <a:cs typeface="+mn-cs"/>
              </a:rPr>
              <a:t> : Boosting is an iterative technique which adjust the weight of an observation based on the last classification. If an observation was classified incorrectly, it tries to increase the weight of this observation and vice versa. Boosting in general decreases the bias error and builds strong predictive models. However, they may sometimes over fit on the training data.</a:t>
            </a:r>
          </a:p>
          <a:p>
            <a:endParaRPr lang="en-US" sz="1200" b="0" i="0" kern="1200" dirty="0" smtClean="0">
              <a:solidFill>
                <a:schemeClr val="tx1"/>
              </a:solidFill>
              <a:effectLst/>
              <a:latin typeface="+mn-lt"/>
              <a:ea typeface="+mn-ea"/>
              <a:cs typeface="+mn-cs"/>
            </a:endParaRPr>
          </a:p>
          <a:p>
            <a:r>
              <a:rPr lang="en-US" sz="1200" b="1" i="0" u="sng" kern="1200" dirty="0" smtClean="0">
                <a:solidFill>
                  <a:schemeClr val="tx1"/>
                </a:solidFill>
                <a:effectLst/>
                <a:latin typeface="+mn-lt"/>
                <a:ea typeface="+mn-ea"/>
                <a:cs typeface="+mn-cs"/>
              </a:rPr>
              <a:t>Stacking</a:t>
            </a:r>
            <a:r>
              <a:rPr lang="en-US" sz="1200" b="0" i="0" kern="1200" dirty="0" smtClean="0">
                <a:solidFill>
                  <a:schemeClr val="tx1"/>
                </a:solidFill>
                <a:effectLst/>
                <a:latin typeface="+mn-lt"/>
                <a:ea typeface="+mn-ea"/>
                <a:cs typeface="+mn-cs"/>
              </a:rPr>
              <a:t> : This is a very interesting way of combining models. Here we use a learner to combine output from different learners. This can lead to decrease in either bias or variance error depending on the combining learner we use.</a:t>
            </a:r>
            <a:endParaRPr lang="en-US" dirty="0" smtClean="0"/>
          </a:p>
        </p:txBody>
      </p:sp>
      <p:sp>
        <p:nvSpPr>
          <p:cNvPr id="4" name="Slide Number Placeholder 3"/>
          <p:cNvSpPr>
            <a:spLocks noGrp="1"/>
          </p:cNvSpPr>
          <p:nvPr>
            <p:ph type="sldNum" sz="quarter" idx="10"/>
          </p:nvPr>
        </p:nvSpPr>
        <p:spPr/>
        <p:txBody>
          <a:bodyPr/>
          <a:lstStyle/>
          <a:p>
            <a:fld id="{1240CDD6-B20D-3F43-9E79-9ABB5A42729E}" type="slidenum">
              <a:rPr lang="en-US" smtClean="0"/>
              <a:t>14</a:t>
            </a:fld>
            <a:endParaRPr lang="en-US"/>
          </a:p>
        </p:txBody>
      </p:sp>
    </p:spTree>
    <p:extLst>
      <p:ext uri="{BB962C8B-B14F-4D97-AF65-F5344CB8AC3E}">
        <p14:creationId xmlns:p14="http://schemas.microsoft.com/office/powerpoint/2010/main" val="13296421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 </a:t>
            </a:r>
            <a:r>
              <a:rPr lang="en-US" sz="1200" b="1" i="0" u="sng" kern="1200" dirty="0" smtClean="0">
                <a:solidFill>
                  <a:schemeClr val="tx1"/>
                </a:solidFill>
                <a:effectLst/>
                <a:latin typeface="+mn-lt"/>
                <a:ea typeface="+mn-ea"/>
                <a:cs typeface="+mn-cs"/>
              </a:rPr>
              <a:t>Bagging</a:t>
            </a:r>
            <a:r>
              <a:rPr lang="en-US" sz="1200" b="0" i="0" kern="1200" dirty="0" smtClean="0">
                <a:solidFill>
                  <a:schemeClr val="tx1"/>
                </a:solidFill>
                <a:effectLst/>
                <a:latin typeface="+mn-lt"/>
                <a:ea typeface="+mn-ea"/>
                <a:cs typeface="+mn-cs"/>
              </a:rPr>
              <a:t> : Bagging tries to implement similar learners on small sample populations and then takes a mean of all the predictions. In generalized bagging, you can use different learners on different population.  As you can expect this helps us to reduce the variance error.</a:t>
            </a:r>
          </a:p>
          <a:p>
            <a:endParaRPr lang="en-US" sz="1200" b="0" i="0" kern="1200" dirty="0" smtClean="0">
              <a:solidFill>
                <a:schemeClr val="tx1"/>
              </a:solidFill>
              <a:effectLst/>
              <a:latin typeface="+mn-lt"/>
              <a:ea typeface="+mn-ea"/>
              <a:cs typeface="+mn-cs"/>
            </a:endParaRPr>
          </a:p>
          <a:p>
            <a:r>
              <a:rPr lang="en-US" sz="1200" b="1" i="0" u="sng" kern="1200" dirty="0" smtClean="0">
                <a:solidFill>
                  <a:schemeClr val="tx1"/>
                </a:solidFill>
                <a:effectLst/>
                <a:latin typeface="+mn-lt"/>
                <a:ea typeface="+mn-ea"/>
                <a:cs typeface="+mn-cs"/>
              </a:rPr>
              <a:t>Boosting</a:t>
            </a:r>
            <a:r>
              <a:rPr lang="en-US" sz="1200" b="0" i="0" kern="1200" dirty="0" smtClean="0">
                <a:solidFill>
                  <a:schemeClr val="tx1"/>
                </a:solidFill>
                <a:effectLst/>
                <a:latin typeface="+mn-lt"/>
                <a:ea typeface="+mn-ea"/>
                <a:cs typeface="+mn-cs"/>
              </a:rPr>
              <a:t> : Boosting is an iterative technique which adjust the weight of an observation based on the last classification. If an observation was classified incorrectly, it tries to increase the weight of this observation and vice versa. Boosting in general decreases the bias error and builds strong predictive models. However, they may sometimes over fit on the training data.</a:t>
            </a:r>
          </a:p>
          <a:p>
            <a:endParaRPr lang="en-US" sz="1200" b="0" i="0" kern="1200" dirty="0" smtClean="0">
              <a:solidFill>
                <a:schemeClr val="tx1"/>
              </a:solidFill>
              <a:effectLst/>
              <a:latin typeface="+mn-lt"/>
              <a:ea typeface="+mn-ea"/>
              <a:cs typeface="+mn-cs"/>
            </a:endParaRPr>
          </a:p>
          <a:p>
            <a:r>
              <a:rPr lang="en-US" sz="1200" b="1" i="0" u="sng" kern="1200" dirty="0" smtClean="0">
                <a:solidFill>
                  <a:schemeClr val="tx1"/>
                </a:solidFill>
                <a:effectLst/>
                <a:latin typeface="+mn-lt"/>
                <a:ea typeface="+mn-ea"/>
                <a:cs typeface="+mn-cs"/>
              </a:rPr>
              <a:t>Stacking</a:t>
            </a:r>
            <a:r>
              <a:rPr lang="en-US" sz="1200" b="0" i="0" kern="1200" dirty="0" smtClean="0">
                <a:solidFill>
                  <a:schemeClr val="tx1"/>
                </a:solidFill>
                <a:effectLst/>
                <a:latin typeface="+mn-lt"/>
                <a:ea typeface="+mn-ea"/>
                <a:cs typeface="+mn-cs"/>
              </a:rPr>
              <a:t> : This is a very interesting way of combining models. Here we use a learner to combine output from different learners. This can lead to decrease in either bias or variance error depending on the combining learner we use.</a:t>
            </a:r>
            <a:endParaRPr lang="en-US" dirty="0" smtClean="0"/>
          </a:p>
        </p:txBody>
      </p:sp>
      <p:sp>
        <p:nvSpPr>
          <p:cNvPr id="4" name="Slide Number Placeholder 3"/>
          <p:cNvSpPr>
            <a:spLocks noGrp="1"/>
          </p:cNvSpPr>
          <p:nvPr>
            <p:ph type="sldNum" sz="quarter" idx="10"/>
          </p:nvPr>
        </p:nvSpPr>
        <p:spPr/>
        <p:txBody>
          <a:bodyPr/>
          <a:lstStyle/>
          <a:p>
            <a:fld id="{1240CDD6-B20D-3F43-9E79-9ABB5A42729E}" type="slidenum">
              <a:rPr lang="en-US" smtClean="0"/>
              <a:t>15</a:t>
            </a:fld>
            <a:endParaRPr lang="en-US"/>
          </a:p>
        </p:txBody>
      </p:sp>
    </p:spTree>
    <p:extLst>
      <p:ext uri="{BB962C8B-B14F-4D97-AF65-F5344CB8AC3E}">
        <p14:creationId xmlns:p14="http://schemas.microsoft.com/office/powerpoint/2010/main" val="1475605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1240CDD6-B20D-3F43-9E79-9ABB5A42729E}" type="slidenum">
              <a:rPr lang="en-US" smtClean="0"/>
              <a:t>16</a:t>
            </a:fld>
            <a:endParaRPr lang="en-US"/>
          </a:p>
        </p:txBody>
      </p:sp>
    </p:spTree>
    <p:extLst>
      <p:ext uri="{BB962C8B-B14F-4D97-AF65-F5344CB8AC3E}">
        <p14:creationId xmlns:p14="http://schemas.microsoft.com/office/powerpoint/2010/main" val="7425351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dirty="0" smtClean="0">
                <a:latin typeface="Cambria" charset="0"/>
                <a:ea typeface="Cambria" charset="0"/>
                <a:cs typeface="Cambria" charset="0"/>
              </a:rPr>
              <a:t>Although existing randomization methods for trees significantly randomize the standard tree growing algorithm, they are still far from building totally random trees, and the high variance of decision and regression tree splits suggests that higher randomization levels could improve accuracy with </a:t>
            </a:r>
            <a:r>
              <a:rPr lang="en-US" sz="1200" dirty="0" smtClean="0">
                <a:latin typeface="Cambria" charset="0"/>
                <a:ea typeface="Cambria" charset="0"/>
                <a:cs typeface="Cambria" charset="0"/>
              </a:rPr>
              <a:t>respect to existing ensemble methods</a:t>
            </a:r>
            <a:endParaRPr lang="en-CA" sz="1200" dirty="0" smtClean="0">
              <a:latin typeface="Cambria" charset="0"/>
              <a:ea typeface="Cambria" charset="0"/>
              <a:cs typeface="Cambria" charset="0"/>
            </a:endParaRPr>
          </a:p>
          <a:p>
            <a:endParaRPr lang="en-US" dirty="0" smtClean="0"/>
          </a:p>
        </p:txBody>
      </p:sp>
      <p:sp>
        <p:nvSpPr>
          <p:cNvPr id="4" name="Slide Number Placeholder 3"/>
          <p:cNvSpPr>
            <a:spLocks noGrp="1"/>
          </p:cNvSpPr>
          <p:nvPr>
            <p:ph type="sldNum" sz="quarter" idx="10"/>
          </p:nvPr>
        </p:nvSpPr>
        <p:spPr/>
        <p:txBody>
          <a:bodyPr/>
          <a:lstStyle/>
          <a:p>
            <a:fld id="{1240CDD6-B20D-3F43-9E79-9ABB5A42729E}" type="slidenum">
              <a:rPr lang="en-US" smtClean="0"/>
              <a:t>17</a:t>
            </a:fld>
            <a:endParaRPr lang="en-US"/>
          </a:p>
        </p:txBody>
      </p:sp>
    </p:spTree>
    <p:extLst>
      <p:ext uri="{BB962C8B-B14F-4D97-AF65-F5344CB8AC3E}">
        <p14:creationId xmlns:p14="http://schemas.microsoft.com/office/powerpoint/2010/main" val="4340504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latin typeface="Cambria" charset="0"/>
                <a:ea typeface="Cambria" charset="0"/>
                <a:cs typeface="Cambria" charset="0"/>
              </a:rPr>
              <a:t>What is an extra-trees classifier?</a:t>
            </a:r>
          </a:p>
          <a:p>
            <a:r>
              <a:rPr lang="en-US" sz="1200" dirty="0" smtClean="0">
                <a:latin typeface="Cambria" charset="0"/>
                <a:ea typeface="Cambria" charset="0"/>
                <a:cs typeface="Cambria" charset="0"/>
              </a:rPr>
              <a:t>This class implements a meta estimator that fits a number of randomized decision trees (a.k.a. extra-trees) on various sub-samples of the dataset and use averaging to improve the predictive accuracy and control over-fitting.</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1240CDD6-B20D-3F43-9E79-9ABB5A42729E}" type="slidenum">
              <a:rPr lang="en-US" smtClean="0"/>
              <a:t>18</a:t>
            </a:fld>
            <a:endParaRPr lang="en-US"/>
          </a:p>
        </p:txBody>
      </p:sp>
    </p:spTree>
    <p:extLst>
      <p:ext uri="{BB962C8B-B14F-4D97-AF65-F5344CB8AC3E}">
        <p14:creationId xmlns:p14="http://schemas.microsoft.com/office/powerpoint/2010/main" val="957030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latin typeface="Cambria" charset="0"/>
                <a:ea typeface="Cambria" charset="0"/>
                <a:cs typeface="Cambria" charset="0"/>
              </a:rPr>
              <a:t>How</a:t>
            </a:r>
            <a:r>
              <a:rPr lang="en-US" sz="1600" baseline="0" dirty="0" smtClean="0">
                <a:latin typeface="Cambria" charset="0"/>
                <a:ea typeface="Cambria" charset="0"/>
                <a:cs typeface="Cambria" charset="0"/>
              </a:rPr>
              <a:t> does this </a:t>
            </a:r>
            <a:r>
              <a:rPr lang="en-US" sz="1600" dirty="0" smtClean="0">
                <a:latin typeface="Cambria" charset="0"/>
                <a:ea typeface="Cambria" charset="0"/>
                <a:cs typeface="Cambria" charset="0"/>
              </a:rPr>
              <a:t>classifier work?</a:t>
            </a:r>
          </a:p>
          <a:p>
            <a:r>
              <a:rPr lang="en-US" sz="1200" kern="1200" dirty="0" smtClean="0">
                <a:solidFill>
                  <a:schemeClr val="tx1"/>
                </a:solidFill>
                <a:effectLst/>
                <a:latin typeface="+mn-lt"/>
                <a:ea typeface="+mn-ea"/>
                <a:cs typeface="+mn-cs"/>
              </a:rPr>
              <a:t>The Extra-Trees splitting procedure for numerical attributes is given in Table 1.1 It has two parameters: </a:t>
            </a:r>
            <a:r>
              <a:rPr lang="en-US" sz="1200" i="1" kern="1200" dirty="0" smtClean="0">
                <a:solidFill>
                  <a:schemeClr val="tx1"/>
                </a:solidFill>
                <a:effectLst/>
                <a:latin typeface="+mn-lt"/>
                <a:ea typeface="+mn-ea"/>
                <a:cs typeface="+mn-cs"/>
              </a:rPr>
              <a:t>K</a:t>
            </a:r>
            <a:r>
              <a:rPr lang="en-US" sz="1200" kern="1200" dirty="0" smtClean="0">
                <a:solidFill>
                  <a:schemeClr val="tx1"/>
                </a:solidFill>
                <a:effectLst/>
                <a:latin typeface="+mn-lt"/>
                <a:ea typeface="+mn-ea"/>
                <a:cs typeface="+mn-cs"/>
              </a:rPr>
              <a:t>, the number of attributes randomly selected at each node and </a:t>
            </a:r>
            <a:r>
              <a:rPr lang="en-US" sz="1200" i="1" kern="1200" dirty="0" err="1" smtClean="0">
                <a:solidFill>
                  <a:schemeClr val="tx1"/>
                </a:solidFill>
                <a:effectLst/>
                <a:latin typeface="+mn-lt"/>
                <a:ea typeface="+mn-ea"/>
                <a:cs typeface="+mn-cs"/>
              </a:rPr>
              <a:t>N</a:t>
            </a:r>
            <a:r>
              <a:rPr lang="en-US" sz="1200" kern="1200" dirty="0" err="1" smtClean="0">
                <a:solidFill>
                  <a:schemeClr val="tx1"/>
                </a:solidFill>
                <a:effectLst/>
                <a:latin typeface="+mn-lt"/>
                <a:ea typeface="+mn-ea"/>
                <a:cs typeface="+mn-cs"/>
              </a:rPr>
              <a:t>min</a:t>
            </a:r>
            <a:r>
              <a:rPr lang="en-US" sz="1200" kern="1200" dirty="0" smtClean="0">
                <a:solidFill>
                  <a:schemeClr val="tx1"/>
                </a:solidFill>
                <a:effectLst/>
                <a:latin typeface="+mn-lt"/>
                <a:ea typeface="+mn-ea"/>
                <a:cs typeface="+mn-cs"/>
              </a:rPr>
              <a:t>, the minimum sample size for splitting a node. It is used several times with the (full) original learning sample to generate an ensemble model (we denote by </a:t>
            </a:r>
            <a:r>
              <a:rPr lang="en-US" sz="1200" i="1" kern="1200" dirty="0" smtClean="0">
                <a:solidFill>
                  <a:schemeClr val="tx1"/>
                </a:solidFill>
                <a:effectLst/>
                <a:latin typeface="+mn-lt"/>
                <a:ea typeface="+mn-ea"/>
                <a:cs typeface="+mn-cs"/>
              </a:rPr>
              <a:t>M </a:t>
            </a:r>
            <a:r>
              <a:rPr lang="en-US" sz="1200" kern="1200" dirty="0" smtClean="0">
                <a:solidFill>
                  <a:schemeClr val="tx1"/>
                </a:solidFill>
                <a:effectLst/>
                <a:latin typeface="+mn-lt"/>
                <a:ea typeface="+mn-ea"/>
                <a:cs typeface="+mn-cs"/>
              </a:rPr>
              <a:t>the number of trees of this ensemble). The predictions of the trees are aggregated to yield the final prediction, by majority vote in classification problems and arithmetic average in regression problems. </a:t>
            </a:r>
            <a:endParaRPr lang="en-US" dirty="0"/>
          </a:p>
        </p:txBody>
      </p:sp>
      <p:sp>
        <p:nvSpPr>
          <p:cNvPr id="4" name="Slide Number Placeholder 3"/>
          <p:cNvSpPr>
            <a:spLocks noGrp="1"/>
          </p:cNvSpPr>
          <p:nvPr>
            <p:ph type="sldNum" sz="quarter" idx="10"/>
          </p:nvPr>
        </p:nvSpPr>
        <p:spPr/>
        <p:txBody>
          <a:bodyPr/>
          <a:lstStyle/>
          <a:p>
            <a:fld id="{1240CDD6-B20D-3F43-9E79-9ABB5A42729E}" type="slidenum">
              <a:rPr lang="en-US" smtClean="0"/>
              <a:t>19</a:t>
            </a:fld>
            <a:endParaRPr lang="en-US"/>
          </a:p>
        </p:txBody>
      </p:sp>
    </p:spTree>
    <p:extLst>
      <p:ext uri="{BB962C8B-B14F-4D97-AF65-F5344CB8AC3E}">
        <p14:creationId xmlns:p14="http://schemas.microsoft.com/office/powerpoint/2010/main" val="179928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widest</a:t>
            </a:r>
            <a:r>
              <a:rPr lang="en-US" baseline="0" dirty="0" smtClean="0"/>
              <a:t> </a:t>
            </a:r>
            <a:r>
              <a:rPr lang="en-US" baseline="0" dirty="0" err="1" smtClean="0"/>
              <a:t>distn</a:t>
            </a:r>
            <a:r>
              <a:rPr lang="en-US" baseline="0" dirty="0" smtClean="0"/>
              <a:t> -</a:t>
            </a:r>
            <a:r>
              <a:rPr lang="en-US" dirty="0" smtClean="0"/>
              <a:t>Surpassing 52,000</a:t>
            </a:r>
            <a:r>
              <a:rPr lang="en-US" baseline="0" dirty="0" smtClean="0"/>
              <a:t> routes</a:t>
            </a:r>
            <a:endParaRPr lang="en-US" dirty="0" smtClean="0"/>
          </a:p>
          <a:p>
            <a:r>
              <a:rPr lang="en-US" dirty="0" smtClean="0"/>
              <a:t>Operates the largest bakeries</a:t>
            </a:r>
            <a:r>
              <a:rPr lang="en-US" baseline="0" dirty="0" smtClean="0"/>
              <a:t> in the US, Mexico, Canada and Spain</a:t>
            </a:r>
          </a:p>
          <a:p>
            <a:r>
              <a:rPr lang="en-US" sz="1200" b="0" i="0" kern="1200" dirty="0" smtClean="0">
                <a:solidFill>
                  <a:schemeClr val="tx1"/>
                </a:solidFill>
                <a:effectLst/>
                <a:latin typeface="+mn-lt"/>
                <a:ea typeface="+mn-ea"/>
                <a:cs typeface="+mn-cs"/>
              </a:rPr>
              <a:t>Bimbo operates under a scheme of recurrent sales channels views, making three daily visits to the same establishment.</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1240CDD6-B20D-3F43-9E79-9ABB5A42729E}" type="slidenum">
              <a:rPr lang="en-US" smtClean="0"/>
              <a:t>2</a:t>
            </a:fld>
            <a:endParaRPr lang="en-US"/>
          </a:p>
        </p:txBody>
      </p:sp>
    </p:spTree>
    <p:extLst>
      <p:ext uri="{BB962C8B-B14F-4D97-AF65-F5344CB8AC3E}">
        <p14:creationId xmlns:p14="http://schemas.microsoft.com/office/powerpoint/2010/main" val="1200138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winner greatly talked about how they used </a:t>
            </a:r>
            <a:r>
              <a:rPr lang="en-US" baseline="0" dirty="0" err="1" smtClean="0"/>
              <a:t>ExtraTree</a:t>
            </a:r>
            <a:r>
              <a:rPr lang="en-US" baseline="0" dirty="0" smtClean="0"/>
              <a:t> method in the forum but they wrote it on python, we will instead use another example we found in a published paper. We have a list of algorithms and </a:t>
            </a:r>
            <a:r>
              <a:rPr lang="en-US" sz="1200" kern="1200" dirty="0" smtClean="0">
                <a:solidFill>
                  <a:schemeClr val="tx1"/>
                </a:solidFill>
                <a:effectLst/>
                <a:latin typeface="+mn-lt"/>
                <a:ea typeface="+mn-ea"/>
                <a:cs typeface="+mn-cs"/>
              </a:rPr>
              <a:t>all algorithms were run on the learning sample and their errors were estimated on the test sample. This figure </a:t>
            </a:r>
            <a:r>
              <a:rPr lang="en-US" sz="1200" kern="1200" baseline="0" dirty="0" smtClean="0">
                <a:solidFill>
                  <a:schemeClr val="tx1"/>
                </a:solidFill>
                <a:effectLst/>
                <a:latin typeface="+mn-lt"/>
                <a:ea typeface="+mn-ea"/>
                <a:cs typeface="+mn-cs"/>
              </a:rPr>
              <a:t>shows </a:t>
            </a:r>
            <a:r>
              <a:rPr lang="en-US" sz="1200" kern="1200" dirty="0" smtClean="0">
                <a:solidFill>
                  <a:schemeClr val="tx1"/>
                </a:solidFill>
                <a:effectLst/>
                <a:latin typeface="+mn-lt"/>
                <a:ea typeface="+mn-ea"/>
                <a:cs typeface="+mn-cs"/>
              </a:rPr>
              <a:t>the average and standard deviations of the errors of each method obtained on each dataset. In classification problems these numbers refer to error rates in percent, whereas in regression problems they refer to mean square-errors, multiplied </a:t>
            </a:r>
            <a:r>
              <a:rPr lang="en-US" sz="1200" kern="1200" smtClean="0">
                <a:solidFill>
                  <a:schemeClr val="tx1"/>
                </a:solidFill>
                <a:effectLst/>
                <a:latin typeface="+mn-lt"/>
                <a:ea typeface="+mn-ea"/>
                <a:cs typeface="+mn-cs"/>
              </a:rPr>
              <a:t>by a </a:t>
            </a:r>
            <a:r>
              <a:rPr lang="en-US" sz="1200" kern="1200" dirty="0" smtClean="0">
                <a:solidFill>
                  <a:schemeClr val="tx1"/>
                </a:solidFill>
                <a:effectLst/>
                <a:latin typeface="+mn-lt"/>
                <a:ea typeface="+mn-ea"/>
                <a:cs typeface="+mn-cs"/>
              </a:rPr>
              <a:t>factor given in</a:t>
            </a:r>
            <a:r>
              <a:rPr lang="en-US" sz="1200" kern="1200" baseline="0" dirty="0" smtClean="0">
                <a:solidFill>
                  <a:schemeClr val="tx1"/>
                </a:solidFill>
                <a:effectLst/>
                <a:latin typeface="+mn-lt"/>
                <a:ea typeface="+mn-ea"/>
                <a:cs typeface="+mn-cs"/>
              </a:rPr>
              <a:t> a table also in the paper</a:t>
            </a:r>
          </a:p>
          <a:p>
            <a:endParaRPr lang="en-US" sz="1200" kern="1200" baseline="0" dirty="0" smtClean="0">
              <a:solidFill>
                <a:schemeClr val="tx1"/>
              </a:solidFill>
              <a:effectLst/>
              <a:latin typeface="+mn-lt"/>
              <a:ea typeface="+mn-ea"/>
              <a:cs typeface="+mn-cs"/>
            </a:endParaRPr>
          </a:p>
          <a:p>
            <a:r>
              <a:rPr lang="en-US" baseline="0" dirty="0" smtClean="0"/>
              <a:t>(In this figure, pruned single cart tree is to very left, and Extra-Tree method is to very right (black bar), and we also have Tree Bagging, Random Subspace and Random Forest in the middle. )</a:t>
            </a:r>
          </a:p>
        </p:txBody>
      </p:sp>
      <p:sp>
        <p:nvSpPr>
          <p:cNvPr id="4" name="Slide Number Placeholder 3"/>
          <p:cNvSpPr>
            <a:spLocks noGrp="1"/>
          </p:cNvSpPr>
          <p:nvPr>
            <p:ph type="sldNum" sz="quarter" idx="10"/>
          </p:nvPr>
        </p:nvSpPr>
        <p:spPr/>
        <p:txBody>
          <a:bodyPr/>
          <a:lstStyle/>
          <a:p>
            <a:fld id="{1240CDD6-B20D-3F43-9E79-9ABB5A42729E}" type="slidenum">
              <a:rPr lang="en-US" smtClean="0"/>
              <a:t>20</a:t>
            </a:fld>
            <a:endParaRPr lang="en-US"/>
          </a:p>
        </p:txBody>
      </p:sp>
    </p:spTree>
    <p:extLst>
      <p:ext uri="{BB962C8B-B14F-4D97-AF65-F5344CB8AC3E}">
        <p14:creationId xmlns:p14="http://schemas.microsoft.com/office/powerpoint/2010/main" val="1275827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Concerning average accuracies, Fig. 1 highlights that on a very large majority of problems Extra-Trees are as accurate or more accurate than the other ensemble methods. Among these other methods, Tree Bagging is less convincing on classification problems, while on regression problems it appears to be equivalent with the Random Forests. Overall, the Extra-Tree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works very well</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1240CDD6-B20D-3F43-9E79-9ABB5A42729E}" type="slidenum">
              <a:rPr lang="en-US" smtClean="0"/>
              <a:t>21</a:t>
            </a:fld>
            <a:endParaRPr lang="en-US"/>
          </a:p>
        </p:txBody>
      </p:sp>
    </p:spTree>
    <p:extLst>
      <p:ext uri="{BB962C8B-B14F-4D97-AF65-F5344CB8AC3E}">
        <p14:creationId xmlns:p14="http://schemas.microsoft.com/office/powerpoint/2010/main" val="689320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They also performed statistical tests to compare the different algorithms. For this purpose, they used a corrected paired two-sided </a:t>
            </a:r>
            <a:r>
              <a:rPr lang="en-US" sz="1200" i="1"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-test with a confidence level of 95%.</a:t>
            </a:r>
            <a:r>
              <a:rPr lang="en-US" sz="1200" kern="1200" baseline="0" dirty="0" smtClean="0">
                <a:solidFill>
                  <a:schemeClr val="tx1"/>
                </a:solidFill>
                <a:effectLst/>
                <a:latin typeface="+mn-lt"/>
                <a:ea typeface="+mn-ea"/>
                <a:cs typeface="+mn-cs"/>
              </a:rPr>
              <a:t> T</a:t>
            </a:r>
            <a:r>
              <a:rPr lang="en-US" sz="1200" kern="1200" dirty="0" smtClean="0">
                <a:solidFill>
                  <a:schemeClr val="tx1"/>
                </a:solidFill>
                <a:effectLst/>
                <a:latin typeface="+mn-lt"/>
                <a:ea typeface="+mn-ea"/>
                <a:cs typeface="+mn-cs"/>
              </a:rPr>
              <a:t>his</a:t>
            </a:r>
            <a:r>
              <a:rPr lang="en-US" sz="1200" kern="1200" baseline="0" dirty="0" smtClean="0">
                <a:solidFill>
                  <a:schemeClr val="tx1"/>
                </a:solidFill>
                <a:effectLst/>
                <a:latin typeface="+mn-lt"/>
                <a:ea typeface="+mn-ea"/>
                <a:cs typeface="+mn-cs"/>
              </a:rPr>
              <a:t> table</a:t>
            </a:r>
            <a:r>
              <a:rPr lang="en-US" sz="1200" kern="1200" dirty="0" smtClean="0">
                <a:solidFill>
                  <a:schemeClr val="tx1"/>
                </a:solidFill>
                <a:effectLst/>
                <a:latin typeface="+mn-lt"/>
                <a:ea typeface="+mn-ea"/>
                <a:cs typeface="+mn-cs"/>
              </a:rPr>
              <a:t> reports on the “Win-Draw-Loss” statuses of all pairs of methods. </a:t>
            </a:r>
            <a:endParaRPr lang="en-US" dirty="0" smtClean="0"/>
          </a:p>
          <a:p>
            <a:endParaRPr lang="en-US" dirty="0" smtClean="0"/>
          </a:p>
          <a:p>
            <a:r>
              <a:rPr lang="en-US" dirty="0" smtClean="0"/>
              <a:t>Let’s look at</a:t>
            </a:r>
            <a:r>
              <a:rPr lang="en-US" baseline="0" dirty="0" smtClean="0"/>
              <a:t> this table, the records comparing the algorithm in the column versus the algorithm in the row,</a:t>
            </a:r>
          </a:p>
          <a:p>
            <a:r>
              <a:rPr lang="en-US" sz="1200" dirty="0" smtClean="0">
                <a:latin typeface="Cambria" charset="0"/>
                <a:ea typeface="Cambria" charset="0"/>
                <a:cs typeface="Cambria" charset="0"/>
              </a:rPr>
              <a:t>We noticed that Extra-Trees never lose on classification problems</a:t>
            </a:r>
            <a:r>
              <a:rPr lang="en-US" sz="1200" baseline="0" dirty="0" smtClean="0">
                <a:latin typeface="+mn-lt"/>
                <a:ea typeface="+mn-ea"/>
                <a:cs typeface="+mn-cs"/>
              </a:rPr>
              <a:t> </a:t>
            </a:r>
          </a:p>
          <a:p>
            <a:r>
              <a:rPr lang="en-US" dirty="0" smtClean="0"/>
              <a:t>whereas,</a:t>
            </a:r>
            <a:r>
              <a:rPr lang="en-US" baseline="0" dirty="0" smtClean="0"/>
              <a:t> the Tree Bagging loses 7 times with respect to the other ensemble methods </a:t>
            </a:r>
            <a:r>
              <a:rPr lang="en-US" sz="1200" dirty="0" smtClean="0">
                <a:latin typeface="Cambria" charset="0"/>
                <a:ea typeface="Cambria" charset="0"/>
                <a:cs typeface="Cambria" charset="0"/>
              </a:rPr>
              <a:t>on classification problems</a:t>
            </a:r>
            <a:r>
              <a:rPr lang="en-US" sz="1200" baseline="0" dirty="0" smtClean="0">
                <a:latin typeface="+mn-lt"/>
                <a:ea typeface="+mn-ea"/>
                <a:cs typeface="+mn-cs"/>
              </a:rPr>
              <a:t> </a:t>
            </a:r>
          </a:p>
        </p:txBody>
      </p:sp>
      <p:sp>
        <p:nvSpPr>
          <p:cNvPr id="4" name="Slide Number Placeholder 3"/>
          <p:cNvSpPr>
            <a:spLocks noGrp="1"/>
          </p:cNvSpPr>
          <p:nvPr>
            <p:ph type="sldNum" sz="quarter" idx="10"/>
          </p:nvPr>
        </p:nvSpPr>
        <p:spPr/>
        <p:txBody>
          <a:bodyPr/>
          <a:lstStyle/>
          <a:p>
            <a:fld id="{1240CDD6-B20D-3F43-9E79-9ABB5A42729E}" type="slidenum">
              <a:rPr lang="en-US" smtClean="0"/>
              <a:t>22</a:t>
            </a:fld>
            <a:endParaRPr lang="en-US"/>
          </a:p>
        </p:txBody>
      </p:sp>
    </p:spTree>
    <p:extLst>
      <p:ext uri="{BB962C8B-B14F-4D97-AF65-F5344CB8AC3E}">
        <p14:creationId xmlns:p14="http://schemas.microsoft.com/office/powerpoint/2010/main" val="10594386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found a</a:t>
            </a:r>
            <a:r>
              <a:rPr lang="en-US" baseline="0" dirty="0" smtClean="0"/>
              <a:t> table of error rate in the paper with respect to method we just mentioned. We noticed that errors for </a:t>
            </a:r>
            <a:r>
              <a:rPr lang="en-US" baseline="0" dirty="0" err="1" smtClean="0"/>
              <a:t>ExtraTree</a:t>
            </a:r>
            <a:r>
              <a:rPr lang="en-US" baseline="0" dirty="0" smtClean="0"/>
              <a:t> were relatively lower than RS, and RF </a:t>
            </a:r>
            <a:endParaRPr lang="en-US" dirty="0" smtClean="0"/>
          </a:p>
        </p:txBody>
      </p:sp>
      <p:sp>
        <p:nvSpPr>
          <p:cNvPr id="4" name="Slide Number Placeholder 3"/>
          <p:cNvSpPr>
            <a:spLocks noGrp="1"/>
          </p:cNvSpPr>
          <p:nvPr>
            <p:ph type="sldNum" sz="quarter" idx="10"/>
          </p:nvPr>
        </p:nvSpPr>
        <p:spPr/>
        <p:txBody>
          <a:bodyPr/>
          <a:lstStyle/>
          <a:p>
            <a:fld id="{1240CDD6-B20D-3F43-9E79-9ABB5A42729E}" type="slidenum">
              <a:rPr lang="en-US" smtClean="0"/>
              <a:t>23</a:t>
            </a:fld>
            <a:endParaRPr lang="en-US"/>
          </a:p>
        </p:txBody>
      </p:sp>
    </p:spTree>
    <p:extLst>
      <p:ext uri="{BB962C8B-B14F-4D97-AF65-F5344CB8AC3E}">
        <p14:creationId xmlns:p14="http://schemas.microsoft.com/office/powerpoint/2010/main" val="12203125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From the bias-variance point of view, the rationale behind the Extra-Trees method is that the explicit randomization of the cut-point and attribute combined with ensemble averaging should be able to reduce variance more strongly than the weaker randomization schemes used by other methods. </a:t>
            </a:r>
            <a:endParaRPr lang="en-US" dirty="0"/>
          </a:p>
        </p:txBody>
      </p:sp>
      <p:sp>
        <p:nvSpPr>
          <p:cNvPr id="4" name="Slide Number Placeholder 3"/>
          <p:cNvSpPr>
            <a:spLocks noGrp="1"/>
          </p:cNvSpPr>
          <p:nvPr>
            <p:ph type="sldNum" sz="quarter" idx="10"/>
          </p:nvPr>
        </p:nvSpPr>
        <p:spPr/>
        <p:txBody>
          <a:bodyPr/>
          <a:lstStyle/>
          <a:p>
            <a:fld id="{1240CDD6-B20D-3F43-9E79-9ABB5A42729E}" type="slidenum">
              <a:rPr lang="en-US" smtClean="0"/>
              <a:t>24</a:t>
            </a:fld>
            <a:endParaRPr lang="en-US"/>
          </a:p>
        </p:txBody>
      </p:sp>
    </p:spTree>
    <p:extLst>
      <p:ext uri="{BB962C8B-B14F-4D97-AF65-F5344CB8AC3E}">
        <p14:creationId xmlns:p14="http://schemas.microsoft.com/office/powerpoint/2010/main" val="7489897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40CDD6-B20D-3F43-9E79-9ABB5A42729E}" type="slidenum">
              <a:rPr lang="en-US" smtClean="0"/>
              <a:t>25</a:t>
            </a:fld>
            <a:endParaRPr lang="en-US"/>
          </a:p>
        </p:txBody>
      </p:sp>
    </p:spTree>
    <p:extLst>
      <p:ext uri="{BB962C8B-B14F-4D97-AF65-F5344CB8AC3E}">
        <p14:creationId xmlns:p14="http://schemas.microsoft.com/office/powerpoint/2010/main" val="16284276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1240CDD6-B20D-3F43-9E79-9ABB5A42729E}" type="slidenum">
              <a:rPr lang="en-US" smtClean="0"/>
              <a:t>26</a:t>
            </a:fld>
            <a:endParaRPr lang="en-US"/>
          </a:p>
        </p:txBody>
      </p:sp>
    </p:spTree>
    <p:extLst>
      <p:ext uri="{BB962C8B-B14F-4D97-AF65-F5344CB8AC3E}">
        <p14:creationId xmlns:p14="http://schemas.microsoft.com/office/powerpoint/2010/main" val="7089489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40CDD6-B20D-3F43-9E79-9ABB5A42729E}" type="slidenum">
              <a:rPr lang="en-US" smtClean="0"/>
              <a:t>27</a:t>
            </a:fld>
            <a:endParaRPr lang="en-US"/>
          </a:p>
        </p:txBody>
      </p:sp>
    </p:spTree>
    <p:extLst>
      <p:ext uri="{BB962C8B-B14F-4D97-AF65-F5344CB8AC3E}">
        <p14:creationId xmlns:p14="http://schemas.microsoft.com/office/powerpoint/2010/main" val="1386382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smtClean="0">
                <a:solidFill>
                  <a:srgbClr val="555555"/>
                </a:solidFill>
                <a:effectLst/>
                <a:latin typeface="Open Sans" charset="0"/>
              </a:rPr>
              <a:t>to meet daily consumer demand for fresh bakery products on the shelves of over 1 million stores along its 45,000 routes across Mexico</a:t>
            </a:r>
          </a:p>
          <a:p>
            <a:endParaRPr lang="en-US" b="0" i="0" dirty="0" smtClean="0">
              <a:solidFill>
                <a:srgbClr val="555555"/>
              </a:solidFill>
              <a:effectLst/>
              <a:latin typeface="Open Sans" charset="0"/>
            </a:endParaRPr>
          </a:p>
          <a:p>
            <a:r>
              <a:rPr lang="en-US" dirty="0" smtClean="0"/>
              <a:t>Currently, daily inventory calculations are performed by direct delivery sales employees who must single-handedly predict the forces of supply, demand, and hunger based on their personal experiences with each store. With some breads carrying a one week shelf life, the acceptable margin for error is small.</a:t>
            </a:r>
          </a:p>
        </p:txBody>
      </p:sp>
      <p:sp>
        <p:nvSpPr>
          <p:cNvPr id="4" name="Slide Number Placeholder 3"/>
          <p:cNvSpPr>
            <a:spLocks noGrp="1"/>
          </p:cNvSpPr>
          <p:nvPr>
            <p:ph type="sldNum" sz="quarter" idx="10"/>
          </p:nvPr>
        </p:nvSpPr>
        <p:spPr/>
        <p:txBody>
          <a:bodyPr/>
          <a:lstStyle/>
          <a:p>
            <a:fld id="{1240CDD6-B20D-3F43-9E79-9ABB5A42729E}" type="slidenum">
              <a:rPr lang="en-US" smtClean="0"/>
              <a:t>3</a:t>
            </a:fld>
            <a:endParaRPr lang="en-US"/>
          </a:p>
        </p:txBody>
      </p:sp>
    </p:spTree>
    <p:extLst>
      <p:ext uri="{BB962C8B-B14F-4D97-AF65-F5344CB8AC3E}">
        <p14:creationId xmlns:p14="http://schemas.microsoft.com/office/powerpoint/2010/main" val="973685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this competition, </a:t>
            </a:r>
            <a:r>
              <a:rPr lang="en-US" dirty="0" err="1" smtClean="0"/>
              <a:t>Grupo</a:t>
            </a:r>
            <a:r>
              <a:rPr lang="en-US" dirty="0" smtClean="0"/>
              <a:t> Bimbo invites </a:t>
            </a:r>
            <a:r>
              <a:rPr lang="en-US" dirty="0" err="1" smtClean="0"/>
              <a:t>Kagglers</a:t>
            </a:r>
            <a:r>
              <a:rPr lang="en-US" dirty="0" smtClean="0"/>
              <a:t> to develop a model to accurately forecast inventory demand based on historical sales data. Doing so will make sure consumers of its over 100 bakery products aren’t staring at empty shelves, while also reducing the amount spent on refunds to store owners with surplus product unfit for sale.</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1240CDD6-B20D-3F43-9E79-9ABB5A42729E}" type="slidenum">
              <a:rPr lang="en-US" smtClean="0"/>
              <a:t>4</a:t>
            </a:fld>
            <a:endParaRPr lang="en-US"/>
          </a:p>
        </p:txBody>
      </p:sp>
    </p:spTree>
    <p:extLst>
      <p:ext uri="{BB962C8B-B14F-4D97-AF65-F5344CB8AC3E}">
        <p14:creationId xmlns:p14="http://schemas.microsoft.com/office/powerpoint/2010/main" val="1141614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this competition, you will forecast the demand of a product for a given week, at a particular store. The dataset you are given consists of 9 weeks of sales transactions in Mexico. Every week, there are delivery trucks that deliver products to the vendors. Each transaction consists of sales and returns. Returns are the products that are unsold and expired.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The train and test dataset are split based on time</a:t>
            </a:r>
          </a:p>
          <a:p>
            <a:endParaRPr lang="en-US" dirty="0" smtClean="0"/>
          </a:p>
          <a:p>
            <a:r>
              <a:rPr lang="en-US" dirty="0" smtClean="0"/>
              <a:t>Train- 74 million </a:t>
            </a:r>
            <a:r>
              <a:rPr lang="en-US" dirty="0" err="1" smtClean="0"/>
              <a:t>obs</a:t>
            </a:r>
            <a:endParaRPr lang="en-US" dirty="0" smtClean="0"/>
          </a:p>
          <a:p>
            <a:r>
              <a:rPr lang="en-US" dirty="0" smtClean="0"/>
              <a:t>Test- 7 million </a:t>
            </a:r>
            <a:r>
              <a:rPr lang="en-US" dirty="0" err="1" smtClean="0"/>
              <a:t>obs</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1240CDD6-B20D-3F43-9E79-9ABB5A42729E}" type="slidenum">
              <a:rPr lang="en-US" smtClean="0"/>
              <a:t>5</a:t>
            </a:fld>
            <a:endParaRPr lang="en-US"/>
          </a:p>
        </p:txBody>
      </p:sp>
    </p:spTree>
    <p:extLst>
      <p:ext uri="{BB962C8B-B14F-4D97-AF65-F5344CB8AC3E}">
        <p14:creationId xmlns:p14="http://schemas.microsoft.com/office/powerpoint/2010/main" val="1693763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smtClean="0">
                <a:solidFill>
                  <a:schemeClr val="tx1"/>
                </a:solidFill>
                <a:effectLst/>
                <a:latin typeface="+mn-lt"/>
                <a:ea typeface="+mn-ea"/>
                <a:cs typeface="+mn-cs"/>
              </a:rPr>
              <a:t>The demand for a product in a certain week is defined as the sales this week subtracted by the return next week.</a:t>
            </a:r>
          </a:p>
          <a:p>
            <a:endParaRPr lang="en-US" dirty="0" smtClean="0"/>
          </a:p>
        </p:txBody>
      </p:sp>
      <p:sp>
        <p:nvSpPr>
          <p:cNvPr id="4" name="Slide Number Placeholder 3"/>
          <p:cNvSpPr>
            <a:spLocks noGrp="1"/>
          </p:cNvSpPr>
          <p:nvPr>
            <p:ph type="sldNum" sz="quarter" idx="10"/>
          </p:nvPr>
        </p:nvSpPr>
        <p:spPr/>
        <p:txBody>
          <a:bodyPr/>
          <a:lstStyle/>
          <a:p>
            <a:fld id="{1240CDD6-B20D-3F43-9E79-9ABB5A42729E}" type="slidenum">
              <a:rPr lang="en-US" smtClean="0"/>
              <a:t>6</a:t>
            </a:fld>
            <a:endParaRPr lang="en-US"/>
          </a:p>
        </p:txBody>
      </p:sp>
    </p:spTree>
    <p:extLst>
      <p:ext uri="{BB962C8B-B14F-4D97-AF65-F5344CB8AC3E}">
        <p14:creationId xmlns:p14="http://schemas.microsoft.com/office/powerpoint/2010/main" val="1284449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Where:</a:t>
            </a:r>
          </a:p>
          <a:p>
            <a:r>
              <a:rPr lang="en-US" sz="1200" b="0" i="0" kern="1200" dirty="0" smtClean="0">
                <a:solidFill>
                  <a:schemeClr val="tx1"/>
                </a:solidFill>
                <a:effectLst/>
                <a:latin typeface="+mn-lt"/>
                <a:ea typeface="+mn-ea"/>
                <a:cs typeface="+mn-cs"/>
              </a:rPr>
              <a:t>\\(\epsilon\\) is the RMSLE value (score)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\\(n\\) is the total number of observations in the (public/private) data set,</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p_i</a:t>
            </a:r>
            <a:r>
              <a:rPr lang="en-US" sz="1200" b="0" i="0" kern="1200" dirty="0" smtClean="0">
                <a:solidFill>
                  <a:schemeClr val="tx1"/>
                </a:solidFill>
                <a:effectLst/>
                <a:latin typeface="+mn-lt"/>
                <a:ea typeface="+mn-ea"/>
                <a:cs typeface="+mn-cs"/>
              </a:rPr>
              <a:t>\\) is your prediction of demand, and</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a_i</a:t>
            </a:r>
            <a:r>
              <a:rPr lang="en-US" sz="1200" b="0" i="0" kern="1200" dirty="0" smtClean="0">
                <a:solidFill>
                  <a:schemeClr val="tx1"/>
                </a:solidFill>
                <a:effectLst/>
                <a:latin typeface="+mn-lt"/>
                <a:ea typeface="+mn-ea"/>
                <a:cs typeface="+mn-cs"/>
              </a:rPr>
              <a:t>\\) is the actual demand for \\(</a:t>
            </a:r>
            <a:r>
              <a:rPr lang="en-US" sz="1200" b="0" i="0" kern="1200" dirty="0" err="1" smtClean="0">
                <a:solidFill>
                  <a:schemeClr val="tx1"/>
                </a:solidFill>
                <a:effectLst/>
                <a:latin typeface="+mn-lt"/>
                <a:ea typeface="+mn-ea"/>
                <a:cs typeface="+mn-cs"/>
              </a:rPr>
              <a:t>i</a:t>
            </a:r>
            <a:r>
              <a:rPr lang="en-US" sz="1200" b="0" i="0" kern="1200" dirty="0" smtClean="0">
                <a:solidFill>
                  <a:schemeClr val="tx1"/>
                </a:solidFill>
                <a:effectLst/>
                <a:latin typeface="+mn-lt"/>
                <a:ea typeface="+mn-ea"/>
                <a:cs typeface="+mn-cs"/>
              </a:rPr>
              <a:t>\\).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\\(\log(x)\\) is the natural logarithm of \\(x\\)</a:t>
            </a:r>
          </a:p>
          <a:p>
            <a:r>
              <a:rPr lang="en-US" dirty="0" smtClean="0"/>
              <a:t/>
            </a:r>
            <a:br>
              <a:rPr lang="en-US" dirty="0" smtClean="0"/>
            </a:br>
            <a:endParaRPr lang="en-US" dirty="0" smtClean="0"/>
          </a:p>
        </p:txBody>
      </p:sp>
      <p:sp>
        <p:nvSpPr>
          <p:cNvPr id="4" name="Slide Number Placeholder 3"/>
          <p:cNvSpPr>
            <a:spLocks noGrp="1"/>
          </p:cNvSpPr>
          <p:nvPr>
            <p:ph type="sldNum" sz="quarter" idx="10"/>
          </p:nvPr>
        </p:nvSpPr>
        <p:spPr/>
        <p:txBody>
          <a:bodyPr/>
          <a:lstStyle/>
          <a:p>
            <a:fld id="{1240CDD6-B20D-3F43-9E79-9ABB5A42729E}" type="slidenum">
              <a:rPr lang="en-US" smtClean="0"/>
              <a:t>7</a:t>
            </a:fld>
            <a:endParaRPr lang="en-US"/>
          </a:p>
        </p:txBody>
      </p:sp>
    </p:spTree>
    <p:extLst>
      <p:ext uri="{BB962C8B-B14F-4D97-AF65-F5344CB8AC3E}">
        <p14:creationId xmlns:p14="http://schemas.microsoft.com/office/powerpoint/2010/main" val="40254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We built a lot of models on 1st level (using 9 week as validation set) The training method of most of 1st level models was </a:t>
            </a:r>
            <a:r>
              <a:rPr lang="en-US" sz="1200" b="0" i="0" kern="1200" dirty="0" err="1" smtClean="0">
                <a:solidFill>
                  <a:schemeClr val="tx1"/>
                </a:solidFill>
                <a:effectLst/>
                <a:latin typeface="+mn-lt"/>
                <a:ea typeface="+mn-ea"/>
                <a:cs typeface="+mn-cs"/>
              </a:rPr>
              <a:t>XGBoost</a:t>
            </a:r>
            <a:r>
              <a:rPr lang="en-US" sz="1200" b="0" i="0" kern="1200" dirty="0" smtClean="0">
                <a:solidFill>
                  <a:schemeClr val="tx1"/>
                </a:solidFill>
                <a:effectLst/>
                <a:latin typeface="+mn-lt"/>
                <a:ea typeface="+mn-ea"/>
                <a:cs typeface="+mn-cs"/>
              </a:rPr>
              <a:t>. For second level we used </a:t>
            </a:r>
            <a:r>
              <a:rPr lang="en-US" sz="1200" b="0" i="0" kern="1200" dirty="0" err="1" smtClean="0">
                <a:solidFill>
                  <a:schemeClr val="tx1"/>
                </a:solidFill>
                <a:effectLst/>
                <a:latin typeface="+mn-lt"/>
                <a:ea typeface="+mn-ea"/>
                <a:cs typeface="+mn-cs"/>
              </a:rPr>
              <a:t>ExtraTrees</a:t>
            </a:r>
            <a:r>
              <a:rPr lang="en-US" sz="1200" b="0" i="0" kern="1200" dirty="0" smtClean="0">
                <a:solidFill>
                  <a:schemeClr val="tx1"/>
                </a:solidFill>
                <a:effectLst/>
                <a:latin typeface="+mn-lt"/>
                <a:ea typeface="+mn-ea"/>
                <a:cs typeface="+mn-cs"/>
              </a:rPr>
              <a:t> classifier and linear model from Python </a:t>
            </a:r>
            <a:r>
              <a:rPr lang="en-US" sz="1200" b="0" i="0" kern="1200" dirty="0" err="1" smtClean="0">
                <a:solidFill>
                  <a:schemeClr val="tx1"/>
                </a:solidFill>
                <a:effectLst/>
                <a:latin typeface="+mn-lt"/>
                <a:ea typeface="+mn-ea"/>
                <a:cs typeface="+mn-cs"/>
              </a:rPr>
              <a:t>scikit</a:t>
            </a:r>
            <a:r>
              <a:rPr lang="en-US" sz="1200" b="0" i="0" kern="1200" dirty="0" smtClean="0">
                <a:solidFill>
                  <a:schemeClr val="tx1"/>
                </a:solidFill>
                <a:effectLst/>
                <a:latin typeface="+mn-lt"/>
                <a:ea typeface="+mn-ea"/>
                <a:cs typeface="+mn-cs"/>
              </a:rPr>
              <a:t>-learn. The final result is weighted average of these two models.</a:t>
            </a:r>
            <a:endParaRPr lang="en-US" dirty="0" smtClean="0"/>
          </a:p>
        </p:txBody>
      </p:sp>
      <p:sp>
        <p:nvSpPr>
          <p:cNvPr id="4" name="Slide Number Placeholder 3"/>
          <p:cNvSpPr>
            <a:spLocks noGrp="1"/>
          </p:cNvSpPr>
          <p:nvPr>
            <p:ph type="sldNum" sz="quarter" idx="10"/>
          </p:nvPr>
        </p:nvSpPr>
        <p:spPr/>
        <p:txBody>
          <a:bodyPr/>
          <a:lstStyle/>
          <a:p>
            <a:fld id="{1240CDD6-B20D-3F43-9E79-9ABB5A42729E}" type="slidenum">
              <a:rPr lang="en-US" smtClean="0"/>
              <a:t>8</a:t>
            </a:fld>
            <a:endParaRPr lang="en-US"/>
          </a:p>
        </p:txBody>
      </p:sp>
    </p:spTree>
    <p:extLst>
      <p:ext uri="{BB962C8B-B14F-4D97-AF65-F5344CB8AC3E}">
        <p14:creationId xmlns:p14="http://schemas.microsoft.com/office/powerpoint/2010/main" val="370699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Ensemble is the art of combining diverse set of learners (individual models) together to improvise on the stability and predictive power of the model. In the above example, the way we combine all the predictions together will be termed as Ensemble Learning.</a:t>
            </a:r>
          </a:p>
          <a:p>
            <a:r>
              <a:rPr lang="en-US" sz="1200" b="0" i="0" kern="1200" dirty="0" smtClean="0">
                <a:solidFill>
                  <a:schemeClr val="tx1"/>
                </a:solidFill>
                <a:effectLst/>
                <a:latin typeface="+mn-lt"/>
                <a:ea typeface="+mn-ea"/>
                <a:cs typeface="+mn-cs"/>
              </a:rPr>
              <a:t>In this article, we will talk about a few ensemble techniques widely used in the industry. Before we get into techniques, let’s first understand how do we actually get different set of learners. Models can be different from each other for a variety of reasons, starting from the population they are built upon to the modeling used for building the model.</a:t>
            </a:r>
          </a:p>
          <a:p>
            <a:endParaRPr lang="en-US" dirty="0" smtClean="0"/>
          </a:p>
        </p:txBody>
      </p:sp>
      <p:sp>
        <p:nvSpPr>
          <p:cNvPr id="4" name="Slide Number Placeholder 3"/>
          <p:cNvSpPr>
            <a:spLocks noGrp="1"/>
          </p:cNvSpPr>
          <p:nvPr>
            <p:ph type="sldNum" sz="quarter" idx="10"/>
          </p:nvPr>
        </p:nvSpPr>
        <p:spPr/>
        <p:txBody>
          <a:bodyPr/>
          <a:lstStyle/>
          <a:p>
            <a:fld id="{1240CDD6-B20D-3F43-9E79-9ABB5A42729E}" type="slidenum">
              <a:rPr lang="en-US" smtClean="0"/>
              <a:t>9</a:t>
            </a:fld>
            <a:endParaRPr lang="en-US"/>
          </a:p>
        </p:txBody>
      </p:sp>
    </p:spTree>
    <p:extLst>
      <p:ext uri="{BB962C8B-B14F-4D97-AF65-F5344CB8AC3E}">
        <p14:creationId xmlns:p14="http://schemas.microsoft.com/office/powerpoint/2010/main" val="12817803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CA"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0000"/>
                    <a:lumOff val="10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CA"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6E18AD1-DA3F-2B49-8B1C-35984B06989D}" type="datetimeFigureOut">
              <a:rPr lang="en-US" smtClean="0"/>
              <a:t>11/23/16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F33494-477D-9340-BFCD-3A46EA1A6958}" type="slidenum">
              <a:rPr lang="en-US" smtClean="0"/>
              <a:t>‹#›</a:t>
            </a:fld>
            <a:endParaRPr lang="en-US"/>
          </a:p>
        </p:txBody>
      </p:sp>
      <p:cxnSp>
        <p:nvCxnSpPr>
          <p:cNvPr id="8" name="Straight Connector 7"/>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82141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
        <p:nvSpPr>
          <p:cNvPr id="4" name="Date Placeholder 3"/>
          <p:cNvSpPr>
            <a:spLocks noGrp="1"/>
          </p:cNvSpPr>
          <p:nvPr>
            <p:ph type="dt" sz="half" idx="10"/>
          </p:nvPr>
        </p:nvSpPr>
        <p:spPr/>
        <p:txBody>
          <a:bodyPr/>
          <a:lstStyle/>
          <a:p>
            <a:fld id="{F6E18AD1-DA3F-2B49-8B1C-35984B06989D}" type="datetimeFigureOut">
              <a:rPr lang="en-US" smtClean="0"/>
              <a:t>11/23/16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F33494-477D-9340-BFCD-3A46EA1A6958}" type="slidenum">
              <a:rPr lang="en-US" smtClean="0"/>
              <a:t>‹#›</a:t>
            </a:fld>
            <a:endParaRPr lang="en-US"/>
          </a:p>
        </p:txBody>
      </p:sp>
    </p:spTree>
    <p:extLst>
      <p:ext uri="{BB962C8B-B14F-4D97-AF65-F5344CB8AC3E}">
        <p14:creationId xmlns:p14="http://schemas.microsoft.com/office/powerpoint/2010/main" val="528180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628900" cy="5410200"/>
          </a:xfrm>
        </p:spPr>
        <p:txBody>
          <a:bodyPr vert="eaVert" lIns="45720" tIns="91440" rIns="45720" bIns="91440"/>
          <a:lstStyle/>
          <a:p>
            <a:r>
              <a:rPr lang="en-CA" smtClean="0"/>
              <a:t>Click to edit Master title style</a:t>
            </a:r>
            <a:endParaRPr lang="en-US" dirty="0"/>
          </a:p>
        </p:txBody>
      </p:sp>
      <p:sp>
        <p:nvSpPr>
          <p:cNvPr id="3" name="Vertical Text Placeholder 2"/>
          <p:cNvSpPr>
            <a:spLocks noGrp="1"/>
          </p:cNvSpPr>
          <p:nvPr>
            <p:ph type="body" orient="vert" idx="1"/>
          </p:nvPr>
        </p:nvSpPr>
        <p:spPr>
          <a:xfrm>
            <a:off x="990600" y="762000"/>
            <a:ext cx="7581900" cy="5410200"/>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
        <p:nvSpPr>
          <p:cNvPr id="4" name="Date Placeholder 3"/>
          <p:cNvSpPr>
            <a:spLocks noGrp="1"/>
          </p:cNvSpPr>
          <p:nvPr>
            <p:ph type="dt" sz="half" idx="10"/>
          </p:nvPr>
        </p:nvSpPr>
        <p:spPr/>
        <p:txBody>
          <a:bodyPr/>
          <a:lstStyle/>
          <a:p>
            <a:fld id="{F6E18AD1-DA3F-2B49-8B1C-35984B06989D}" type="datetimeFigureOut">
              <a:rPr lang="en-US" smtClean="0"/>
              <a:t>11/23/16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F33494-477D-9340-BFCD-3A46EA1A6958}"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3414375"/>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dirty="0"/>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
        <p:nvSpPr>
          <p:cNvPr id="4" name="Date Placeholder 3"/>
          <p:cNvSpPr>
            <a:spLocks noGrp="1"/>
          </p:cNvSpPr>
          <p:nvPr>
            <p:ph type="dt" sz="half" idx="10"/>
          </p:nvPr>
        </p:nvSpPr>
        <p:spPr/>
        <p:txBody>
          <a:bodyPr/>
          <a:lstStyle/>
          <a:p>
            <a:fld id="{F6E18AD1-DA3F-2B49-8B1C-35984B06989D}" type="datetimeFigureOut">
              <a:rPr lang="en-US" smtClean="0"/>
              <a:t>11/23/16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F33494-477D-9340-BFCD-3A46EA1A6958}" type="slidenum">
              <a:rPr lang="en-US" smtClean="0"/>
              <a:t>‹#›</a:t>
            </a:fld>
            <a:endParaRPr lang="en-US"/>
          </a:p>
        </p:txBody>
      </p:sp>
    </p:spTree>
    <p:extLst>
      <p:ext uri="{BB962C8B-B14F-4D97-AF65-F5344CB8AC3E}">
        <p14:creationId xmlns:p14="http://schemas.microsoft.com/office/powerpoint/2010/main" val="1552262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1"/>
            <a:ext cx="12192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CA"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0000"/>
                    <a:lumOff val="1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fld id="{F6E18AD1-DA3F-2B49-8B1C-35984B06989D}" type="datetimeFigureOut">
              <a:rPr lang="en-US" smtClean="0"/>
              <a:t>11/23/16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F33494-477D-9340-BFCD-3A46EA1A6958}" type="slidenum">
              <a:rPr lang="en-US" smtClean="0"/>
              <a:t>‹#›</a:t>
            </a:fld>
            <a:endParaRPr lang="en-US"/>
          </a:p>
        </p:txBody>
      </p:sp>
      <p:cxnSp>
        <p:nvCxnSpPr>
          <p:cNvPr id="8" name="Straight Connector 7"/>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037602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CA" smtClean="0"/>
              <a:t>Click to edit Master title style</a:t>
            </a:r>
            <a:endParaRPr lang="en-US" dirty="0"/>
          </a:p>
        </p:txBody>
      </p:sp>
      <p:sp>
        <p:nvSpPr>
          <p:cNvPr id="3" name="Content Placeholder 2"/>
          <p:cNvSpPr>
            <a:spLocks noGrp="1"/>
          </p:cNvSpPr>
          <p:nvPr>
            <p:ph sz="half" idx="1"/>
          </p:nvPr>
        </p:nvSpPr>
        <p:spPr>
          <a:xfrm>
            <a:off x="1024128" y="2286000"/>
            <a:ext cx="4754880" cy="4023360"/>
          </a:xfrm>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
        <p:nvSpPr>
          <p:cNvPr id="5" name="Date Placeholder 4"/>
          <p:cNvSpPr>
            <a:spLocks noGrp="1"/>
          </p:cNvSpPr>
          <p:nvPr>
            <p:ph type="dt" sz="half" idx="10"/>
          </p:nvPr>
        </p:nvSpPr>
        <p:spPr/>
        <p:txBody>
          <a:bodyPr/>
          <a:lstStyle/>
          <a:p>
            <a:fld id="{F6E18AD1-DA3F-2B49-8B1C-35984B06989D}" type="datetimeFigureOut">
              <a:rPr lang="en-US" smtClean="0"/>
              <a:t>11/23/16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F33494-477D-9340-BFCD-3A46EA1A6958}" type="slidenum">
              <a:rPr lang="en-US" smtClean="0"/>
              <a:t>‹#›</a:t>
            </a:fld>
            <a:endParaRPr lang="en-US"/>
          </a:p>
        </p:txBody>
      </p:sp>
    </p:spTree>
    <p:extLst>
      <p:ext uri="{BB962C8B-B14F-4D97-AF65-F5344CB8AC3E}">
        <p14:creationId xmlns:p14="http://schemas.microsoft.com/office/powerpoint/2010/main" val="1376157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24128" y="585216"/>
            <a:ext cx="9720072" cy="1499616"/>
          </a:xfrm>
        </p:spPr>
        <p:txBody>
          <a:bodyPr/>
          <a:lstStyle/>
          <a:p>
            <a:r>
              <a:rPr lang="en-CA"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lumMod val="7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1024128" y="2967788"/>
            <a:ext cx="4754880" cy="3341572"/>
          </a:xfrm>
        </p:spPr>
        <p:txBody>
          <a:bodyPr lIns="45720" rIns="4572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
        <p:nvSpPr>
          <p:cNvPr id="5" name="Text Placeholder 4"/>
          <p:cNvSpPr>
            <a:spLocks noGrp="1"/>
          </p:cNvSpPr>
          <p:nvPr>
            <p:ph type="body" sz="quarter" idx="3"/>
          </p:nvPr>
        </p:nvSpPr>
        <p:spPr>
          <a:xfrm>
            <a:off x="5989320"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lumMod val="75000"/>
                  </a:scheme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CA" smtClean="0"/>
              <a:t>Click to edit Master text styles</a:t>
            </a:r>
          </a:p>
        </p:txBody>
      </p:sp>
      <p:sp>
        <p:nvSpPr>
          <p:cNvPr id="6" name="Content Placeholder 5"/>
          <p:cNvSpPr>
            <a:spLocks noGrp="1"/>
          </p:cNvSpPr>
          <p:nvPr>
            <p:ph sz="quarter" idx="4"/>
          </p:nvPr>
        </p:nvSpPr>
        <p:spPr>
          <a:xfrm>
            <a:off x="5989320" y="2967788"/>
            <a:ext cx="4754880" cy="3341572"/>
          </a:xfrm>
        </p:spPr>
        <p:txBody>
          <a:bodyPr lIns="45720" rIns="4572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
        <p:nvSpPr>
          <p:cNvPr id="7" name="Date Placeholder 6"/>
          <p:cNvSpPr>
            <a:spLocks noGrp="1"/>
          </p:cNvSpPr>
          <p:nvPr>
            <p:ph type="dt" sz="half" idx="10"/>
          </p:nvPr>
        </p:nvSpPr>
        <p:spPr/>
        <p:txBody>
          <a:bodyPr/>
          <a:lstStyle/>
          <a:p>
            <a:fld id="{F6E18AD1-DA3F-2B49-8B1C-35984B06989D}" type="datetimeFigureOut">
              <a:rPr lang="en-US" smtClean="0"/>
              <a:t>11/23/16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F33494-477D-9340-BFCD-3A46EA1A6958}" type="slidenum">
              <a:rPr lang="en-US" smtClean="0"/>
              <a:t>‹#›</a:t>
            </a:fld>
            <a:endParaRPr lang="en-US"/>
          </a:p>
        </p:txBody>
      </p:sp>
    </p:spTree>
    <p:extLst>
      <p:ext uri="{BB962C8B-B14F-4D97-AF65-F5344CB8AC3E}">
        <p14:creationId xmlns:p14="http://schemas.microsoft.com/office/powerpoint/2010/main" val="688190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dirty="0"/>
          </a:p>
        </p:txBody>
      </p:sp>
      <p:sp>
        <p:nvSpPr>
          <p:cNvPr id="3" name="Date Placeholder 2"/>
          <p:cNvSpPr>
            <a:spLocks noGrp="1"/>
          </p:cNvSpPr>
          <p:nvPr>
            <p:ph type="dt" sz="half" idx="10"/>
          </p:nvPr>
        </p:nvSpPr>
        <p:spPr/>
        <p:txBody>
          <a:bodyPr/>
          <a:lstStyle/>
          <a:p>
            <a:fld id="{F6E18AD1-DA3F-2B49-8B1C-35984B06989D}" type="datetimeFigureOut">
              <a:rPr lang="en-US" smtClean="0"/>
              <a:t>11/23/16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F33494-477D-9340-BFCD-3A46EA1A6958}" type="slidenum">
              <a:rPr lang="en-US" smtClean="0"/>
              <a:t>‹#›</a:t>
            </a:fld>
            <a:endParaRPr lang="en-US"/>
          </a:p>
        </p:txBody>
      </p:sp>
    </p:spTree>
    <p:extLst>
      <p:ext uri="{BB962C8B-B14F-4D97-AF65-F5344CB8AC3E}">
        <p14:creationId xmlns:p14="http://schemas.microsoft.com/office/powerpoint/2010/main" val="76323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E18AD1-DA3F-2B49-8B1C-35984B06989D}" type="datetimeFigureOut">
              <a:rPr lang="en-US" smtClean="0"/>
              <a:t>11/23/16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F33494-477D-9340-BFCD-3A46EA1A6958}" type="slidenum">
              <a:rPr lang="en-US" smtClean="0"/>
              <a:t>‹#›</a:t>
            </a:fld>
            <a:endParaRPr lang="en-US"/>
          </a:p>
        </p:txBody>
      </p:sp>
    </p:spTree>
    <p:extLst>
      <p:ext uri="{BB962C8B-B14F-4D97-AF65-F5344CB8AC3E}">
        <p14:creationId xmlns:p14="http://schemas.microsoft.com/office/powerpoint/2010/main" val="720554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CA"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F6E18AD1-DA3F-2B49-8B1C-35984B06989D}" type="datetimeFigureOut">
              <a:rPr lang="en-US" smtClean="0"/>
              <a:t>11/23/16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F33494-477D-9340-BFCD-3A46EA1A6958}" type="slidenum">
              <a:rPr lang="en-US" smtClean="0"/>
              <a:t>‹#›</a:t>
            </a:fld>
            <a:endParaRPr lang="en-US"/>
          </a:p>
        </p:txBody>
      </p:sp>
    </p:spTree>
    <p:extLst>
      <p:ext uri="{BB962C8B-B14F-4D97-AF65-F5344CB8AC3E}">
        <p14:creationId xmlns:p14="http://schemas.microsoft.com/office/powerpoint/2010/main" val="692792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CA"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CA" smtClean="0"/>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0000"/>
                    <a:lumOff val="1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F6E18AD1-DA3F-2B49-8B1C-35984B06989D}" type="datetimeFigureOut">
              <a:rPr lang="en-US" smtClean="0"/>
              <a:t>11/23/16</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2F33494-477D-9340-BFCD-3A46EA1A6958}" type="slidenum">
              <a:rPr lang="en-US" smtClean="0"/>
              <a:t>‹#›</a:t>
            </a:fld>
            <a:endParaRPr lang="en-US"/>
          </a:p>
        </p:txBody>
      </p:sp>
      <p:cxnSp>
        <p:nvCxnSpPr>
          <p:cNvPr id="9" name="Straight Connector 8"/>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8941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CA" smtClean="0"/>
              <a:t>Click to edit Master title style</a:t>
            </a:r>
            <a:endParaRPr lang="en-US" dirty="0"/>
          </a:p>
        </p:txBody>
      </p:sp>
      <p:sp>
        <p:nvSpPr>
          <p:cNvPr id="3" name="Text Placeholder 2"/>
          <p:cNvSpPr>
            <a:spLocks noGrp="1"/>
          </p:cNvSpPr>
          <p:nvPr>
            <p:ph type="body" idx="1"/>
          </p:nvPr>
        </p:nvSpPr>
        <p:spPr>
          <a:xfrm>
            <a:off x="1024128" y="2286000"/>
            <a:ext cx="9720071" cy="4023360"/>
          </a:xfrm>
          <a:prstGeom prst="rect">
            <a:avLst/>
          </a:prstGeom>
        </p:spPr>
        <p:txBody>
          <a:bodyPr vert="horz" lIns="45720" tIns="45720" rIns="4572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
        <p:nvSpPr>
          <p:cNvPr id="4" name="Date Placeholder 3"/>
          <p:cNvSpPr>
            <a:spLocks noGrp="1"/>
          </p:cNvSpPr>
          <p:nvPr>
            <p:ph type="dt" sz="half" idx="2"/>
          </p:nvPr>
        </p:nvSpPr>
        <p:spPr>
          <a:xfrm>
            <a:off x="1024128" y="6470704"/>
            <a:ext cx="2154142"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F6E18AD1-DA3F-2B49-8B1C-35984B06989D}" type="datetimeFigureOut">
              <a:rPr lang="en-US" smtClean="0"/>
              <a:t>11/23/16</a:t>
            </a:fld>
            <a:endParaRPr lang="en-US"/>
          </a:p>
        </p:txBody>
      </p:sp>
      <p:sp>
        <p:nvSpPr>
          <p:cNvPr id="5" name="Footer Placeholder 4"/>
          <p:cNvSpPr>
            <a:spLocks noGrp="1"/>
          </p:cNvSpPr>
          <p:nvPr>
            <p:ph type="ftr" sz="quarter" idx="3"/>
          </p:nvPr>
        </p:nvSpPr>
        <p:spPr>
          <a:xfrm>
            <a:off x="4842932" y="6470704"/>
            <a:ext cx="5901458" cy="274320"/>
          </a:xfrm>
          <a:prstGeom prst="rect">
            <a:avLst/>
          </a:prstGeom>
        </p:spPr>
        <p:txBody>
          <a:bodyPr vert="horz" lIns="91440" tIns="45720" rIns="91440" bIns="45720" rtlCol="0" anchor="ctr"/>
          <a:lstStyle>
            <a:lvl1pPr algn="r">
              <a:defRPr sz="1000" cap="all" baseline="0">
                <a:solidFill>
                  <a:schemeClr val="tx1">
                    <a:lumMod val="90000"/>
                    <a:lumOff val="10000"/>
                  </a:schemeClr>
                </a:solidFill>
                <a:latin typeface="+mj-lt"/>
              </a:defRPr>
            </a:lvl1pPr>
          </a:lstStyle>
          <a:p>
            <a:endParaRPr lang="en-US"/>
          </a:p>
        </p:txBody>
      </p:sp>
      <p:sp>
        <p:nvSpPr>
          <p:cNvPr id="6" name="Slide Number Placeholder 5"/>
          <p:cNvSpPr>
            <a:spLocks noGrp="1"/>
          </p:cNvSpPr>
          <p:nvPr>
            <p:ph type="sldNum" sz="quarter" idx="4"/>
          </p:nvPr>
        </p:nvSpPr>
        <p:spPr>
          <a:xfrm>
            <a:off x="10837334" y="6470704"/>
            <a:ext cx="973666"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32F33494-477D-9340-BFCD-3A46EA1A6958}"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0643343"/>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l" defTabSz="914400" rtl="0" eaLnBrk="1" latinLnBrk="0" hangingPunct="1">
        <a:lnSpc>
          <a:spcPct val="80000"/>
        </a:lnSpc>
        <a:spcBef>
          <a:spcPct val="0"/>
        </a:spcBef>
        <a:buNone/>
        <a:defRPr sz="5000" kern="1200" cap="all" spc="100" baseline="0">
          <a:solidFill>
            <a:schemeClr val="tx1">
              <a:lumMod val="90000"/>
              <a:lumOff val="10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5.tiff"/><Relationship Id="rId5" Type="http://schemas.openxmlformats.org/officeDocument/2006/relationships/image" Target="../media/image10.tiff"/><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5.tiff"/><Relationship Id="rId5" Type="http://schemas.openxmlformats.org/officeDocument/2006/relationships/image" Target="../media/image11.tiff"/><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5.tiff"/><Relationship Id="rId5" Type="http://schemas.openxmlformats.org/officeDocument/2006/relationships/image" Target="../media/image12.tiff"/><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5.tiff"/><Relationship Id="rId5" Type="http://schemas.openxmlformats.org/officeDocument/2006/relationships/image" Target="../media/image13.tiff"/><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5.tiff"/><Relationship Id="rId5" Type="http://schemas.openxmlformats.org/officeDocument/2006/relationships/image" Target="../media/image14.tiff"/><Relationship Id="rId6" Type="http://schemas.openxmlformats.org/officeDocument/2006/relationships/image" Target="../media/image15.tiff"/><Relationship Id="rId7" Type="http://schemas.openxmlformats.org/officeDocument/2006/relationships/image" Target="../media/image16.tiff"/><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5.tiff"/><Relationship Id="rId5" Type="http://schemas.openxmlformats.org/officeDocument/2006/relationships/image" Target="../media/image14.tiff"/><Relationship Id="rId6" Type="http://schemas.openxmlformats.org/officeDocument/2006/relationships/image" Target="../media/image15.tiff"/><Relationship Id="rId7" Type="http://schemas.openxmlformats.org/officeDocument/2006/relationships/image" Target="../media/image16.tiff"/><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5.tiff"/><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5.tiff"/><Relationship Id="rId5" Type="http://schemas.openxmlformats.org/officeDocument/2006/relationships/slide" Target="slide6.xml"/><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5.tiff"/><Relationship Id="rId5" Type="http://schemas.openxmlformats.org/officeDocument/2006/relationships/image" Target="../media/image17.jpg"/><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5.tiff"/><Relationship Id="rId5"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5.tiff"/><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5.tiff"/><Relationship Id="rId5"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5.tiff"/><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5.tiff"/><Relationship Id="rId5"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5.tiff"/><Relationship Id="rId5"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5.tiff"/><Relationship Id="rId5" Type="http://schemas.openxmlformats.org/officeDocument/2006/relationships/image" Target="../media/image13.tiff"/><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5.tiff"/><Relationship Id="rId5"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5.tiff"/><Relationship Id="rId5" Type="http://schemas.openxmlformats.org/officeDocument/2006/relationships/hyperlink" Target="https://en.wikipedia.org/wiki/Grupo_Bimbo" TargetMode="External"/><Relationship Id="rId6" Type="http://schemas.openxmlformats.org/officeDocument/2006/relationships/hyperlink" Target="http://stackoverflow.com/questions/20177970/decisiontreeclassifier-vs-extratreeclassifier" TargetMode="External"/><Relationship Id="rId7" Type="http://schemas.openxmlformats.org/officeDocument/2006/relationships/hyperlink" Target="http://stackoverflow.com/questions/22409855/randomforestclassifier-vs-extratreesclassifier-in-scikit-learn" TargetMode="External"/><Relationship Id="rId8" Type="http://schemas.openxmlformats.org/officeDocument/2006/relationships/hyperlink" Target="http://orbi.ulg.ac.be/bitstream/2268/9357/1/geurts-mlj-advance.pdf" TargetMode="External"/><Relationship Id="rId9" Type="http://schemas.openxmlformats.org/officeDocument/2006/relationships/hyperlink" Target="https://www.analyticsvidhya.com/blog/2015/08/introduction-ensemble-learning/" TargetMode="External"/><Relationship Id="rId10" Type="http://schemas.openxmlformats.org/officeDocument/2006/relationships/hyperlink" Target="http://scikit-learn.org/stable/modules/generated/sklearn.ensemble.ExtraTreesClassifier.html" TargetMode="External"/><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5.tiff"/><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5.tiff"/><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3.tiff"/><Relationship Id="rId5" Type="http://schemas.openxmlformats.org/officeDocument/2006/relationships/image" Target="../media/image5.tiff"/><Relationship Id="rId1" Type="http://schemas.openxmlformats.org/officeDocument/2006/relationships/themeOverride" Target="../theme/themeOverride1.xml"/><Relationship Id="rId2"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5.tiff"/><Relationship Id="rId5" Type="http://schemas.openxmlformats.org/officeDocument/2006/relationships/image" Target="../media/image6.tiff"/><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5.tiff"/><Relationship Id="rId5" Type="http://schemas.openxmlformats.org/officeDocument/2006/relationships/image" Target="../media/image7.tiff"/><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5.tiff"/><Relationship Id="rId5" Type="http://schemas.openxmlformats.org/officeDocument/2006/relationships/image" Target="../media/image8.tiff"/><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5.tiff"/><Relationship Id="rId5" Type="http://schemas.openxmlformats.org/officeDocument/2006/relationships/image" Target="../media/image9.tiff"/><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5.tiff"/><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326112" cy="68580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1631168" y="0"/>
            <a:ext cx="694944" cy="6971152"/>
          </a:xfrm>
          <a:prstGeom prst="rect">
            <a:avLst/>
          </a:prstGeom>
        </p:spPr>
      </p:pic>
      <p:pic>
        <p:nvPicPr>
          <p:cNvPr id="5" name="Picture 4"/>
          <p:cNvPicPr>
            <a:picLocks noChangeAspect="1"/>
          </p:cNvPicPr>
          <p:nvPr/>
        </p:nvPicPr>
        <p:blipFill>
          <a:blip r:embed="rId4"/>
          <a:stretch>
            <a:fillRect/>
          </a:stretch>
        </p:blipFill>
        <p:spPr>
          <a:xfrm>
            <a:off x="7642" y="786085"/>
            <a:ext cx="12318470" cy="2227808"/>
          </a:xfrm>
          <a:prstGeom prst="rect">
            <a:avLst/>
          </a:prstGeom>
        </p:spPr>
      </p:pic>
      <p:pic>
        <p:nvPicPr>
          <p:cNvPr id="7" name="Picture 6"/>
          <p:cNvPicPr>
            <a:picLocks noChangeAspect="1"/>
          </p:cNvPicPr>
          <p:nvPr/>
        </p:nvPicPr>
        <p:blipFill>
          <a:blip r:embed="rId5"/>
          <a:stretch>
            <a:fillRect/>
          </a:stretch>
        </p:blipFill>
        <p:spPr>
          <a:xfrm>
            <a:off x="381950" y="4960137"/>
            <a:ext cx="2923082" cy="1372339"/>
          </a:xfrm>
          <a:prstGeom prst="rect">
            <a:avLst/>
          </a:prstGeom>
        </p:spPr>
      </p:pic>
      <p:sp>
        <p:nvSpPr>
          <p:cNvPr id="8" name="Title 1"/>
          <p:cNvSpPr txBox="1">
            <a:spLocks/>
          </p:cNvSpPr>
          <p:nvPr/>
        </p:nvSpPr>
        <p:spPr>
          <a:xfrm>
            <a:off x="457200" y="4886985"/>
            <a:ext cx="7772400" cy="1463040"/>
          </a:xfrm>
          <a:prstGeom prst="rect">
            <a:avLst/>
          </a:prstGeom>
        </p:spPr>
        <p:txBody>
          <a:bodyPr>
            <a:noAutofit/>
          </a:bodyPr>
          <a:lstStyle>
            <a:lvl1pPr algn="l" defTabSz="914400" rtl="0" eaLnBrk="1" latinLnBrk="0" hangingPunct="1">
              <a:lnSpc>
                <a:spcPct val="80000"/>
              </a:lnSpc>
              <a:spcBef>
                <a:spcPct val="0"/>
              </a:spcBef>
              <a:buNone/>
              <a:defRPr sz="5000" kern="1200" cap="all" spc="100" baseline="0">
                <a:solidFill>
                  <a:schemeClr val="tx1">
                    <a:lumMod val="90000"/>
                    <a:lumOff val="10000"/>
                  </a:schemeClr>
                </a:solidFill>
                <a:latin typeface="+mj-lt"/>
                <a:ea typeface="+mj-ea"/>
                <a:cs typeface="+mj-cs"/>
              </a:defRPr>
            </a:lvl1pPr>
          </a:lstStyle>
          <a:p>
            <a:pPr algn="r"/>
            <a:r>
              <a:rPr lang="en-US" sz="4800" dirty="0" err="1" smtClean="0"/>
              <a:t>Grupo</a:t>
            </a:r>
            <a:r>
              <a:rPr lang="en-US" sz="4800" dirty="0" smtClean="0"/>
              <a:t> bimbo</a:t>
            </a:r>
            <a:br>
              <a:rPr lang="en-US" sz="4800" dirty="0" smtClean="0"/>
            </a:br>
            <a:r>
              <a:rPr lang="en-US" sz="4800" dirty="0" smtClean="0"/>
              <a:t> inventory demand</a:t>
            </a:r>
            <a:br>
              <a:rPr lang="en-US" sz="4800" dirty="0" smtClean="0"/>
            </a:br>
            <a:r>
              <a:rPr lang="en-US" sz="3200" dirty="0" smtClean="0"/>
              <a:t>&amp; extra trees classifier</a:t>
            </a:r>
            <a:endParaRPr lang="en-US" sz="3200" dirty="0"/>
          </a:p>
        </p:txBody>
      </p:sp>
      <p:sp>
        <p:nvSpPr>
          <p:cNvPr id="9" name="Subtitle 2"/>
          <p:cNvSpPr txBox="1">
            <a:spLocks/>
          </p:cNvSpPr>
          <p:nvPr/>
        </p:nvSpPr>
        <p:spPr>
          <a:xfrm>
            <a:off x="8741664" y="5058758"/>
            <a:ext cx="3020568" cy="123949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r>
              <a:rPr lang="en-US" sz="2400" dirty="0" smtClean="0">
                <a:latin typeface="Cambria" charset="0"/>
                <a:ea typeface="Cambria" charset="0"/>
                <a:cs typeface="Cambria" charset="0"/>
              </a:rPr>
              <a:t>Alex Fang</a:t>
            </a:r>
          </a:p>
          <a:p>
            <a:r>
              <a:rPr lang="en-US" sz="2400" dirty="0" smtClean="0">
                <a:latin typeface="Cambria" charset="0"/>
                <a:ea typeface="Cambria" charset="0"/>
                <a:cs typeface="Cambria" charset="0"/>
              </a:rPr>
              <a:t>Vinnie Liu</a:t>
            </a:r>
            <a:endParaRPr lang="en-US" sz="2400" dirty="0">
              <a:latin typeface="Cambria" charset="0"/>
              <a:ea typeface="Cambria" charset="0"/>
              <a:cs typeface="Cambria" charset="0"/>
            </a:endParaRPr>
          </a:p>
        </p:txBody>
      </p:sp>
      <p:cxnSp>
        <p:nvCxnSpPr>
          <p:cNvPr id="10" name="Straight Connector 9"/>
          <p:cNvCxnSpPr/>
          <p:nvPr/>
        </p:nvCxnSpPr>
        <p:spPr>
          <a:xfrm>
            <a:off x="8608280" y="4941849"/>
            <a:ext cx="2320" cy="146304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44661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326112" cy="68580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1631168" y="0"/>
            <a:ext cx="694944" cy="6971152"/>
          </a:xfrm>
          <a:prstGeom prst="rect">
            <a:avLst/>
          </a:prstGeom>
        </p:spPr>
      </p:pic>
      <p:pic>
        <p:nvPicPr>
          <p:cNvPr id="11" name="Picture 10"/>
          <p:cNvPicPr>
            <a:picLocks noChangeAspect="1"/>
          </p:cNvPicPr>
          <p:nvPr/>
        </p:nvPicPr>
        <p:blipFill>
          <a:blip r:embed="rId4"/>
          <a:stretch>
            <a:fillRect/>
          </a:stretch>
        </p:blipFill>
        <p:spPr>
          <a:xfrm>
            <a:off x="9110422" y="183917"/>
            <a:ext cx="2923082" cy="1372339"/>
          </a:xfrm>
          <a:prstGeom prst="rect">
            <a:avLst/>
          </a:prstGeom>
        </p:spPr>
      </p:pic>
      <p:sp>
        <p:nvSpPr>
          <p:cNvPr id="12" name="Title 1"/>
          <p:cNvSpPr txBox="1">
            <a:spLocks/>
          </p:cNvSpPr>
          <p:nvPr/>
        </p:nvSpPr>
        <p:spPr>
          <a:xfrm>
            <a:off x="713232" y="477467"/>
            <a:ext cx="7772400" cy="912421"/>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0000"/>
                    <a:lumOff val="10000"/>
                  </a:schemeClr>
                </a:solidFill>
                <a:latin typeface="+mj-lt"/>
                <a:ea typeface="+mj-ea"/>
                <a:cs typeface="+mj-cs"/>
              </a:defRPr>
            </a:lvl1pPr>
          </a:lstStyle>
          <a:p>
            <a:pPr algn="r"/>
            <a:r>
              <a:rPr lang="en-US" dirty="0" smtClean="0"/>
              <a:t>An example</a:t>
            </a:r>
          </a:p>
          <a:p>
            <a:pPr algn="r"/>
            <a:r>
              <a:rPr lang="en-US" sz="3200" dirty="0" smtClean="0"/>
              <a:t>ENSEMBLE LEARNING</a:t>
            </a:r>
            <a:endParaRPr lang="en-US" sz="3200" dirty="0"/>
          </a:p>
        </p:txBody>
      </p:sp>
      <p:cxnSp>
        <p:nvCxnSpPr>
          <p:cNvPr id="14" name="Straight Connector 13"/>
          <p:cNvCxnSpPr/>
          <p:nvPr/>
        </p:nvCxnSpPr>
        <p:spPr>
          <a:xfrm>
            <a:off x="8814816" y="166368"/>
            <a:ext cx="2320" cy="146304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5"/>
          <a:stretch>
            <a:fillRect/>
          </a:stretch>
        </p:blipFill>
        <p:spPr>
          <a:xfrm>
            <a:off x="1097280" y="2946144"/>
            <a:ext cx="10131552" cy="1718978"/>
          </a:xfrm>
          <a:prstGeom prst="rect">
            <a:avLst/>
          </a:prstGeom>
        </p:spPr>
      </p:pic>
      <p:sp>
        <p:nvSpPr>
          <p:cNvPr id="8" name="Rectangle 7"/>
          <p:cNvSpPr/>
          <p:nvPr/>
        </p:nvSpPr>
        <p:spPr>
          <a:xfrm>
            <a:off x="424073" y="1556256"/>
            <a:ext cx="10783023" cy="1477328"/>
          </a:xfrm>
          <a:prstGeom prst="rect">
            <a:avLst/>
          </a:prstGeom>
        </p:spPr>
        <p:txBody>
          <a:bodyPr wrap="square">
            <a:spAutoFit/>
          </a:bodyPr>
          <a:lstStyle/>
          <a:p>
            <a:pPr marL="457200" indent="-457200">
              <a:lnSpc>
                <a:spcPct val="150000"/>
              </a:lnSpc>
              <a:buFont typeface="Arial" charset="0"/>
              <a:buChar char="•"/>
            </a:pPr>
            <a:r>
              <a:rPr lang="en-US" sz="3200" dirty="0" smtClean="0">
                <a:latin typeface="Cambria" charset="0"/>
                <a:ea typeface="Cambria" charset="0"/>
                <a:cs typeface="Cambria" charset="0"/>
              </a:rPr>
              <a:t>Investing in a company:</a:t>
            </a:r>
          </a:p>
          <a:p>
            <a:pPr lvl="1">
              <a:lnSpc>
                <a:spcPct val="150000"/>
              </a:lnSpc>
            </a:pPr>
            <a:endParaRPr lang="en-US" sz="2800" b="0" i="0" dirty="0" smtClean="0">
              <a:effectLst/>
              <a:latin typeface="Open Sans" charset="0"/>
            </a:endParaRPr>
          </a:p>
        </p:txBody>
      </p:sp>
    </p:spTree>
    <p:extLst>
      <p:ext uri="{BB962C8B-B14F-4D97-AF65-F5344CB8AC3E}">
        <p14:creationId xmlns:p14="http://schemas.microsoft.com/office/powerpoint/2010/main" val="1588743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326112" cy="68580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1631168" y="0"/>
            <a:ext cx="694944" cy="6971152"/>
          </a:xfrm>
          <a:prstGeom prst="rect">
            <a:avLst/>
          </a:prstGeom>
        </p:spPr>
      </p:pic>
      <p:pic>
        <p:nvPicPr>
          <p:cNvPr id="11" name="Picture 10"/>
          <p:cNvPicPr>
            <a:picLocks noChangeAspect="1"/>
          </p:cNvPicPr>
          <p:nvPr/>
        </p:nvPicPr>
        <p:blipFill>
          <a:blip r:embed="rId4"/>
          <a:stretch>
            <a:fillRect/>
          </a:stretch>
        </p:blipFill>
        <p:spPr>
          <a:xfrm>
            <a:off x="9110422" y="183917"/>
            <a:ext cx="2923082" cy="1372339"/>
          </a:xfrm>
          <a:prstGeom prst="rect">
            <a:avLst/>
          </a:prstGeom>
        </p:spPr>
      </p:pic>
      <p:sp>
        <p:nvSpPr>
          <p:cNvPr id="12" name="Title 1"/>
          <p:cNvSpPr txBox="1">
            <a:spLocks/>
          </p:cNvSpPr>
          <p:nvPr/>
        </p:nvSpPr>
        <p:spPr>
          <a:xfrm>
            <a:off x="713232" y="477467"/>
            <a:ext cx="7772400" cy="912421"/>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0000"/>
                    <a:lumOff val="10000"/>
                  </a:schemeClr>
                </a:solidFill>
                <a:latin typeface="+mj-lt"/>
                <a:ea typeface="+mj-ea"/>
                <a:cs typeface="+mj-cs"/>
              </a:defRPr>
            </a:lvl1pPr>
          </a:lstStyle>
          <a:p>
            <a:pPr algn="r"/>
            <a:r>
              <a:rPr lang="en-US" dirty="0" smtClean="0"/>
              <a:t>The METHOD</a:t>
            </a:r>
          </a:p>
          <a:p>
            <a:pPr algn="r"/>
            <a:r>
              <a:rPr lang="en-US" sz="3200" dirty="0" smtClean="0"/>
              <a:t>ENSEMBLE LEARNING</a:t>
            </a:r>
            <a:endParaRPr lang="en-US" sz="3200" dirty="0"/>
          </a:p>
        </p:txBody>
      </p:sp>
      <p:cxnSp>
        <p:nvCxnSpPr>
          <p:cNvPr id="14" name="Straight Connector 13"/>
          <p:cNvCxnSpPr/>
          <p:nvPr/>
        </p:nvCxnSpPr>
        <p:spPr>
          <a:xfrm>
            <a:off x="8814816" y="166368"/>
            <a:ext cx="2320" cy="146304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5"/>
          <a:stretch>
            <a:fillRect/>
          </a:stretch>
        </p:blipFill>
        <p:spPr>
          <a:xfrm>
            <a:off x="1409336" y="2547667"/>
            <a:ext cx="8814816" cy="1875817"/>
          </a:xfrm>
          <a:prstGeom prst="rect">
            <a:avLst/>
          </a:prstGeom>
        </p:spPr>
      </p:pic>
    </p:spTree>
    <p:extLst>
      <p:ext uri="{BB962C8B-B14F-4D97-AF65-F5344CB8AC3E}">
        <p14:creationId xmlns:p14="http://schemas.microsoft.com/office/powerpoint/2010/main" val="16643450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326112" cy="68580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1631168" y="0"/>
            <a:ext cx="694944" cy="6971152"/>
          </a:xfrm>
          <a:prstGeom prst="rect">
            <a:avLst/>
          </a:prstGeom>
        </p:spPr>
      </p:pic>
      <p:pic>
        <p:nvPicPr>
          <p:cNvPr id="11" name="Picture 10"/>
          <p:cNvPicPr>
            <a:picLocks noChangeAspect="1"/>
          </p:cNvPicPr>
          <p:nvPr/>
        </p:nvPicPr>
        <p:blipFill>
          <a:blip r:embed="rId4"/>
          <a:stretch>
            <a:fillRect/>
          </a:stretch>
        </p:blipFill>
        <p:spPr>
          <a:xfrm>
            <a:off x="9110422" y="183917"/>
            <a:ext cx="2923082" cy="1372339"/>
          </a:xfrm>
          <a:prstGeom prst="rect">
            <a:avLst/>
          </a:prstGeom>
        </p:spPr>
      </p:pic>
      <p:sp>
        <p:nvSpPr>
          <p:cNvPr id="12" name="Title 1"/>
          <p:cNvSpPr txBox="1">
            <a:spLocks/>
          </p:cNvSpPr>
          <p:nvPr/>
        </p:nvSpPr>
        <p:spPr>
          <a:xfrm>
            <a:off x="713232" y="477467"/>
            <a:ext cx="7772400" cy="912421"/>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0000"/>
                    <a:lumOff val="10000"/>
                  </a:schemeClr>
                </a:solidFill>
                <a:latin typeface="+mj-lt"/>
                <a:ea typeface="+mj-ea"/>
                <a:cs typeface="+mj-cs"/>
              </a:defRPr>
            </a:lvl1pPr>
          </a:lstStyle>
          <a:p>
            <a:pPr algn="r"/>
            <a:r>
              <a:rPr lang="en-US" dirty="0" smtClean="0"/>
              <a:t>The METHOD</a:t>
            </a:r>
          </a:p>
          <a:p>
            <a:pPr algn="r"/>
            <a:r>
              <a:rPr lang="en-US" sz="3200" dirty="0" smtClean="0"/>
              <a:t>ENSEMBLE LEARNING</a:t>
            </a:r>
            <a:endParaRPr lang="en-US" sz="3200" dirty="0"/>
          </a:p>
        </p:txBody>
      </p:sp>
      <p:cxnSp>
        <p:nvCxnSpPr>
          <p:cNvPr id="14" name="Straight Connector 13"/>
          <p:cNvCxnSpPr/>
          <p:nvPr/>
        </p:nvCxnSpPr>
        <p:spPr>
          <a:xfrm>
            <a:off x="8814816" y="166368"/>
            <a:ext cx="2320" cy="146304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5"/>
          <a:stretch>
            <a:fillRect/>
          </a:stretch>
        </p:blipFill>
        <p:spPr>
          <a:xfrm>
            <a:off x="861814" y="1867355"/>
            <a:ext cx="4316688" cy="4206240"/>
          </a:xfrm>
          <a:prstGeom prst="rect">
            <a:avLst/>
          </a:prstGeom>
        </p:spPr>
      </p:pic>
      <p:sp>
        <p:nvSpPr>
          <p:cNvPr id="8" name="Rectangle 7"/>
          <p:cNvSpPr/>
          <p:nvPr/>
        </p:nvSpPr>
        <p:spPr>
          <a:xfrm>
            <a:off x="5672729" y="1812288"/>
            <a:ext cx="5576711" cy="4154984"/>
          </a:xfrm>
          <a:prstGeom prst="rect">
            <a:avLst/>
          </a:prstGeom>
        </p:spPr>
        <p:txBody>
          <a:bodyPr wrap="square">
            <a:spAutoFit/>
          </a:bodyPr>
          <a:lstStyle/>
          <a:p>
            <a:pPr marL="457200" indent="-457200">
              <a:lnSpc>
                <a:spcPct val="150000"/>
              </a:lnSpc>
              <a:buFont typeface="Arial" charset="0"/>
              <a:buChar char="•"/>
            </a:pPr>
            <a:r>
              <a:rPr lang="en-US" sz="3200" dirty="0" smtClean="0">
                <a:latin typeface="Cambria" charset="0"/>
                <a:ea typeface="Cambria" charset="0"/>
                <a:cs typeface="Cambria" charset="0"/>
              </a:rPr>
              <a:t>Bias: </a:t>
            </a:r>
          </a:p>
          <a:p>
            <a:pPr lvl="1">
              <a:lnSpc>
                <a:spcPct val="150000"/>
              </a:lnSpc>
            </a:pPr>
            <a:r>
              <a:rPr lang="en-US" sz="2800" dirty="0" smtClean="0">
                <a:latin typeface="Cambria" charset="0"/>
                <a:ea typeface="Cambria" charset="0"/>
                <a:cs typeface="Cambria" charset="0"/>
              </a:rPr>
              <a:t>How predicted values differ from actual values</a:t>
            </a:r>
          </a:p>
          <a:p>
            <a:pPr marL="457200" indent="-457200">
              <a:lnSpc>
                <a:spcPct val="150000"/>
              </a:lnSpc>
              <a:buFont typeface="Arial" charset="0"/>
              <a:buChar char="•"/>
            </a:pPr>
            <a:r>
              <a:rPr lang="en-US" sz="3200" dirty="0" smtClean="0">
                <a:latin typeface="Cambria" charset="0"/>
                <a:ea typeface="Cambria" charset="0"/>
                <a:cs typeface="Cambria" charset="0"/>
              </a:rPr>
              <a:t>Variance: </a:t>
            </a:r>
          </a:p>
          <a:p>
            <a:pPr lvl="1">
              <a:lnSpc>
                <a:spcPct val="150000"/>
              </a:lnSpc>
            </a:pPr>
            <a:r>
              <a:rPr lang="en-US" sz="2800" dirty="0" smtClean="0">
                <a:latin typeface="Cambria" charset="0"/>
                <a:ea typeface="Cambria" charset="0"/>
                <a:cs typeface="Cambria" charset="0"/>
              </a:rPr>
              <a:t>how predictions made on the same obs. </a:t>
            </a:r>
            <a:r>
              <a:rPr lang="en-US" sz="2800" dirty="0">
                <a:latin typeface="Cambria" charset="0"/>
                <a:ea typeface="Cambria" charset="0"/>
                <a:cs typeface="Cambria" charset="0"/>
              </a:rPr>
              <a:t>d</a:t>
            </a:r>
            <a:r>
              <a:rPr lang="en-US" sz="2800" dirty="0" smtClean="0">
                <a:latin typeface="Cambria" charset="0"/>
                <a:ea typeface="Cambria" charset="0"/>
                <a:cs typeface="Cambria" charset="0"/>
              </a:rPr>
              <a:t>iffer from each other</a:t>
            </a:r>
          </a:p>
        </p:txBody>
      </p:sp>
    </p:spTree>
    <p:extLst>
      <p:ext uri="{BB962C8B-B14F-4D97-AF65-F5344CB8AC3E}">
        <p14:creationId xmlns:p14="http://schemas.microsoft.com/office/powerpoint/2010/main" val="18382896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326112" cy="68580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1631168" y="0"/>
            <a:ext cx="694944" cy="6971152"/>
          </a:xfrm>
          <a:prstGeom prst="rect">
            <a:avLst/>
          </a:prstGeom>
        </p:spPr>
      </p:pic>
      <p:pic>
        <p:nvPicPr>
          <p:cNvPr id="11" name="Picture 10"/>
          <p:cNvPicPr>
            <a:picLocks noChangeAspect="1"/>
          </p:cNvPicPr>
          <p:nvPr/>
        </p:nvPicPr>
        <p:blipFill>
          <a:blip r:embed="rId4"/>
          <a:stretch>
            <a:fillRect/>
          </a:stretch>
        </p:blipFill>
        <p:spPr>
          <a:xfrm>
            <a:off x="9110422" y="183917"/>
            <a:ext cx="2923082" cy="1372339"/>
          </a:xfrm>
          <a:prstGeom prst="rect">
            <a:avLst/>
          </a:prstGeom>
        </p:spPr>
      </p:pic>
      <p:sp>
        <p:nvSpPr>
          <p:cNvPr id="12" name="Title 1"/>
          <p:cNvSpPr txBox="1">
            <a:spLocks/>
          </p:cNvSpPr>
          <p:nvPr/>
        </p:nvSpPr>
        <p:spPr>
          <a:xfrm>
            <a:off x="713232" y="477467"/>
            <a:ext cx="7772400" cy="912421"/>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0000"/>
                    <a:lumOff val="10000"/>
                  </a:schemeClr>
                </a:solidFill>
                <a:latin typeface="+mj-lt"/>
                <a:ea typeface="+mj-ea"/>
                <a:cs typeface="+mj-cs"/>
              </a:defRPr>
            </a:lvl1pPr>
          </a:lstStyle>
          <a:p>
            <a:pPr algn="r"/>
            <a:r>
              <a:rPr lang="en-US" dirty="0" smtClean="0"/>
              <a:t>The METHOD</a:t>
            </a:r>
          </a:p>
          <a:p>
            <a:pPr algn="r"/>
            <a:r>
              <a:rPr lang="en-US" sz="3200" dirty="0" smtClean="0"/>
              <a:t>ENSEMBLE LEARNING</a:t>
            </a:r>
            <a:endParaRPr lang="en-US" sz="3200" dirty="0"/>
          </a:p>
        </p:txBody>
      </p:sp>
      <p:cxnSp>
        <p:nvCxnSpPr>
          <p:cNvPr id="14" name="Straight Connector 13"/>
          <p:cNvCxnSpPr/>
          <p:nvPr/>
        </p:nvCxnSpPr>
        <p:spPr>
          <a:xfrm>
            <a:off x="8814816" y="166368"/>
            <a:ext cx="2320" cy="146304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5"/>
          <a:stretch>
            <a:fillRect/>
          </a:stretch>
        </p:blipFill>
        <p:spPr>
          <a:xfrm>
            <a:off x="5443178" y="2033723"/>
            <a:ext cx="5790354" cy="3840480"/>
          </a:xfrm>
          <a:prstGeom prst="rect">
            <a:avLst/>
          </a:prstGeom>
        </p:spPr>
      </p:pic>
      <p:sp>
        <p:nvSpPr>
          <p:cNvPr id="8" name="Rectangle 7"/>
          <p:cNvSpPr/>
          <p:nvPr/>
        </p:nvSpPr>
        <p:spPr>
          <a:xfrm>
            <a:off x="369209" y="1464816"/>
            <a:ext cx="5576711" cy="6001643"/>
          </a:xfrm>
          <a:prstGeom prst="rect">
            <a:avLst/>
          </a:prstGeom>
        </p:spPr>
        <p:txBody>
          <a:bodyPr wrap="square">
            <a:spAutoFit/>
          </a:bodyPr>
          <a:lstStyle/>
          <a:p>
            <a:pPr marL="457200" indent="-457200">
              <a:lnSpc>
                <a:spcPct val="150000"/>
              </a:lnSpc>
              <a:buFont typeface="Arial" charset="0"/>
              <a:buChar char="•"/>
            </a:pPr>
            <a:r>
              <a:rPr lang="en-US" sz="3200" dirty="0" smtClean="0">
                <a:latin typeface="Cambria" charset="0"/>
                <a:ea typeface="Cambria" charset="0"/>
                <a:cs typeface="Cambria" charset="0"/>
              </a:rPr>
              <a:t>Trade- off management</a:t>
            </a:r>
          </a:p>
          <a:p>
            <a:pPr marL="457200" indent="-457200">
              <a:lnSpc>
                <a:spcPct val="150000"/>
              </a:lnSpc>
              <a:buFont typeface="Arial" charset="0"/>
              <a:buChar char="•"/>
            </a:pPr>
            <a:r>
              <a:rPr lang="en-US" sz="3200" dirty="0" smtClean="0">
                <a:latin typeface="Cambria" charset="0"/>
                <a:ea typeface="Cambria" charset="0"/>
                <a:cs typeface="Cambria" charset="0"/>
              </a:rPr>
              <a:t>Increase in complexity results in error reduction</a:t>
            </a:r>
          </a:p>
          <a:p>
            <a:pPr marL="914400" lvl="1" indent="-457200">
              <a:lnSpc>
                <a:spcPct val="150000"/>
              </a:lnSpc>
              <a:buFont typeface="Arial" charset="0"/>
              <a:buChar char="•"/>
            </a:pPr>
            <a:r>
              <a:rPr lang="en-US" sz="2800" dirty="0" smtClean="0">
                <a:latin typeface="Cambria" charset="0"/>
                <a:ea typeface="Cambria" charset="0"/>
                <a:cs typeface="Cambria" charset="0"/>
              </a:rPr>
              <a:t>lower bias</a:t>
            </a:r>
          </a:p>
          <a:p>
            <a:pPr marL="457200" indent="-457200">
              <a:lnSpc>
                <a:spcPct val="150000"/>
              </a:lnSpc>
              <a:buFont typeface="Arial" charset="0"/>
              <a:buChar char="•"/>
            </a:pPr>
            <a:r>
              <a:rPr lang="en-US" sz="3200" dirty="0" smtClean="0">
                <a:latin typeface="Cambria" charset="0"/>
                <a:ea typeface="Cambria" charset="0"/>
                <a:cs typeface="Cambria" charset="0"/>
              </a:rPr>
              <a:t>Continuing complexity results in over-fitting</a:t>
            </a:r>
          </a:p>
          <a:p>
            <a:pPr marL="914400" lvl="1" indent="-457200">
              <a:lnSpc>
                <a:spcPct val="150000"/>
              </a:lnSpc>
              <a:buFont typeface="Arial" charset="0"/>
              <a:buChar char="•"/>
            </a:pPr>
            <a:r>
              <a:rPr lang="en-US" sz="2800" dirty="0" smtClean="0">
                <a:latin typeface="Cambria" charset="0"/>
                <a:ea typeface="Cambria" charset="0"/>
                <a:cs typeface="Cambria" charset="0"/>
              </a:rPr>
              <a:t>Higher variance</a:t>
            </a:r>
          </a:p>
          <a:p>
            <a:pPr marL="457200" indent="-457200">
              <a:lnSpc>
                <a:spcPct val="150000"/>
              </a:lnSpc>
              <a:buFont typeface="Arial" charset="0"/>
              <a:buChar char="•"/>
            </a:pPr>
            <a:endParaRPr lang="en-US" sz="3200" dirty="0" smtClean="0">
              <a:latin typeface="Cambria" charset="0"/>
              <a:ea typeface="Cambria" charset="0"/>
              <a:cs typeface="Cambria" charset="0"/>
            </a:endParaRPr>
          </a:p>
        </p:txBody>
      </p:sp>
    </p:spTree>
    <p:extLst>
      <p:ext uri="{BB962C8B-B14F-4D97-AF65-F5344CB8AC3E}">
        <p14:creationId xmlns:p14="http://schemas.microsoft.com/office/powerpoint/2010/main" val="6614899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326112" cy="68580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1631168" y="0"/>
            <a:ext cx="694944" cy="6971152"/>
          </a:xfrm>
          <a:prstGeom prst="rect">
            <a:avLst/>
          </a:prstGeom>
        </p:spPr>
      </p:pic>
      <p:pic>
        <p:nvPicPr>
          <p:cNvPr id="11" name="Picture 10"/>
          <p:cNvPicPr>
            <a:picLocks noChangeAspect="1"/>
          </p:cNvPicPr>
          <p:nvPr/>
        </p:nvPicPr>
        <p:blipFill>
          <a:blip r:embed="rId4"/>
          <a:stretch>
            <a:fillRect/>
          </a:stretch>
        </p:blipFill>
        <p:spPr>
          <a:xfrm>
            <a:off x="9110422" y="183917"/>
            <a:ext cx="2923082" cy="1372339"/>
          </a:xfrm>
          <a:prstGeom prst="rect">
            <a:avLst/>
          </a:prstGeom>
        </p:spPr>
      </p:pic>
      <p:sp>
        <p:nvSpPr>
          <p:cNvPr id="12" name="Title 1"/>
          <p:cNvSpPr txBox="1">
            <a:spLocks/>
          </p:cNvSpPr>
          <p:nvPr/>
        </p:nvSpPr>
        <p:spPr>
          <a:xfrm>
            <a:off x="713232" y="477467"/>
            <a:ext cx="7772400" cy="912421"/>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0000"/>
                    <a:lumOff val="10000"/>
                  </a:schemeClr>
                </a:solidFill>
                <a:latin typeface="+mj-lt"/>
                <a:ea typeface="+mj-ea"/>
                <a:cs typeface="+mj-cs"/>
              </a:defRPr>
            </a:lvl1pPr>
          </a:lstStyle>
          <a:p>
            <a:pPr algn="r"/>
            <a:r>
              <a:rPr lang="en-US" dirty="0" smtClean="0"/>
              <a:t>The METHOD</a:t>
            </a:r>
          </a:p>
          <a:p>
            <a:pPr algn="r"/>
            <a:r>
              <a:rPr lang="en-US" sz="3200" dirty="0" smtClean="0"/>
              <a:t>ENSEMBLE LEARNING</a:t>
            </a:r>
            <a:endParaRPr lang="en-US" sz="3200" dirty="0"/>
          </a:p>
        </p:txBody>
      </p:sp>
      <p:cxnSp>
        <p:nvCxnSpPr>
          <p:cNvPr id="14" name="Straight Connector 13"/>
          <p:cNvCxnSpPr/>
          <p:nvPr/>
        </p:nvCxnSpPr>
        <p:spPr>
          <a:xfrm>
            <a:off x="8814816" y="166368"/>
            <a:ext cx="2320" cy="1463040"/>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424073" y="1263648"/>
            <a:ext cx="10783023" cy="830997"/>
          </a:xfrm>
          <a:prstGeom prst="rect">
            <a:avLst/>
          </a:prstGeom>
        </p:spPr>
        <p:txBody>
          <a:bodyPr wrap="square">
            <a:spAutoFit/>
          </a:bodyPr>
          <a:lstStyle/>
          <a:p>
            <a:pPr marL="457200" indent="-457200">
              <a:lnSpc>
                <a:spcPct val="150000"/>
              </a:lnSpc>
              <a:buFont typeface="Arial" charset="0"/>
              <a:buChar char="•"/>
            </a:pPr>
            <a:r>
              <a:rPr lang="en-US" sz="3200" dirty="0" smtClean="0">
                <a:latin typeface="Cambria" charset="0"/>
                <a:ea typeface="Cambria" charset="0"/>
                <a:cs typeface="Cambria" charset="0"/>
              </a:rPr>
              <a:t>Common Methods</a:t>
            </a:r>
          </a:p>
        </p:txBody>
      </p:sp>
      <p:sp>
        <p:nvSpPr>
          <p:cNvPr id="5" name="TextBox 4"/>
          <p:cNvSpPr txBox="1"/>
          <p:nvPr/>
        </p:nvSpPr>
        <p:spPr>
          <a:xfrm>
            <a:off x="886065" y="1993364"/>
            <a:ext cx="1749155" cy="523220"/>
          </a:xfrm>
          <a:prstGeom prst="rect">
            <a:avLst/>
          </a:prstGeom>
          <a:noFill/>
        </p:spPr>
        <p:txBody>
          <a:bodyPr wrap="square" numCol="1" rtlCol="0">
            <a:spAutoFit/>
          </a:bodyPr>
          <a:lstStyle/>
          <a:p>
            <a:r>
              <a:rPr lang="en-US" sz="2800" dirty="0" smtClean="0">
                <a:latin typeface="Cambria" charset="0"/>
                <a:ea typeface="Cambria" charset="0"/>
                <a:cs typeface="Cambria" charset="0"/>
              </a:rPr>
              <a:t>1. Bagging</a:t>
            </a:r>
            <a:endParaRPr lang="en-US" sz="2800" dirty="0">
              <a:latin typeface="Cambria" charset="0"/>
              <a:ea typeface="Cambria" charset="0"/>
              <a:cs typeface="Cambria" charset="0"/>
            </a:endParaRPr>
          </a:p>
        </p:txBody>
      </p:sp>
      <p:pic>
        <p:nvPicPr>
          <p:cNvPr id="7" name="Picture 6"/>
          <p:cNvPicPr>
            <a:picLocks noChangeAspect="1"/>
          </p:cNvPicPr>
          <p:nvPr/>
        </p:nvPicPr>
        <p:blipFill>
          <a:blip r:embed="rId5"/>
          <a:stretch>
            <a:fillRect/>
          </a:stretch>
        </p:blipFill>
        <p:spPr>
          <a:xfrm>
            <a:off x="7914037" y="3120060"/>
            <a:ext cx="3717131" cy="3435956"/>
          </a:xfrm>
          <a:prstGeom prst="rect">
            <a:avLst/>
          </a:prstGeom>
        </p:spPr>
      </p:pic>
      <p:pic>
        <p:nvPicPr>
          <p:cNvPr id="9" name="Picture 8"/>
          <p:cNvPicPr>
            <a:picLocks noChangeAspect="1"/>
          </p:cNvPicPr>
          <p:nvPr/>
        </p:nvPicPr>
        <p:blipFill>
          <a:blip r:embed="rId6"/>
          <a:stretch>
            <a:fillRect/>
          </a:stretch>
        </p:blipFill>
        <p:spPr>
          <a:xfrm>
            <a:off x="2565597" y="3485576"/>
            <a:ext cx="5902357" cy="2641413"/>
          </a:xfrm>
          <a:prstGeom prst="rect">
            <a:avLst/>
          </a:prstGeom>
        </p:spPr>
      </p:pic>
      <p:pic>
        <p:nvPicPr>
          <p:cNvPr id="10" name="Picture 9"/>
          <p:cNvPicPr>
            <a:picLocks noChangeAspect="1"/>
          </p:cNvPicPr>
          <p:nvPr/>
        </p:nvPicPr>
        <p:blipFill>
          <a:blip r:embed="rId7"/>
          <a:stretch>
            <a:fillRect/>
          </a:stretch>
        </p:blipFill>
        <p:spPr>
          <a:xfrm>
            <a:off x="340328" y="3120060"/>
            <a:ext cx="4545736" cy="3435956"/>
          </a:xfrm>
          <a:prstGeom prst="rect">
            <a:avLst/>
          </a:prstGeom>
        </p:spPr>
      </p:pic>
      <p:sp>
        <p:nvSpPr>
          <p:cNvPr id="15" name="TextBox 14"/>
          <p:cNvSpPr txBox="1"/>
          <p:nvPr/>
        </p:nvSpPr>
        <p:spPr>
          <a:xfrm>
            <a:off x="4770170" y="1986734"/>
            <a:ext cx="2267464" cy="523220"/>
          </a:xfrm>
          <a:prstGeom prst="rect">
            <a:avLst/>
          </a:prstGeom>
          <a:noFill/>
        </p:spPr>
        <p:txBody>
          <a:bodyPr wrap="square" numCol="1" rtlCol="0">
            <a:spAutoFit/>
          </a:bodyPr>
          <a:lstStyle/>
          <a:p>
            <a:r>
              <a:rPr lang="en-US" sz="2800" dirty="0" smtClean="0">
                <a:latin typeface="Cambria" charset="0"/>
                <a:ea typeface="Cambria" charset="0"/>
                <a:cs typeface="Cambria" charset="0"/>
              </a:rPr>
              <a:t>2. Boosting</a:t>
            </a:r>
            <a:endParaRPr lang="en-US" sz="2800" dirty="0">
              <a:latin typeface="Cambria" charset="0"/>
              <a:ea typeface="Cambria" charset="0"/>
              <a:cs typeface="Cambria" charset="0"/>
            </a:endParaRPr>
          </a:p>
        </p:txBody>
      </p:sp>
      <p:sp>
        <p:nvSpPr>
          <p:cNvPr id="16" name="TextBox 15"/>
          <p:cNvSpPr txBox="1"/>
          <p:nvPr/>
        </p:nvSpPr>
        <p:spPr>
          <a:xfrm>
            <a:off x="9183574" y="1990111"/>
            <a:ext cx="2447594" cy="523220"/>
          </a:xfrm>
          <a:prstGeom prst="rect">
            <a:avLst/>
          </a:prstGeom>
          <a:noFill/>
        </p:spPr>
        <p:txBody>
          <a:bodyPr wrap="square" numCol="1" rtlCol="0">
            <a:spAutoFit/>
          </a:bodyPr>
          <a:lstStyle/>
          <a:p>
            <a:r>
              <a:rPr lang="en-US" sz="2800" dirty="0" smtClean="0">
                <a:latin typeface="Cambria" charset="0"/>
                <a:ea typeface="Cambria" charset="0"/>
                <a:cs typeface="Cambria" charset="0"/>
              </a:rPr>
              <a:t>3. Stacking</a:t>
            </a:r>
            <a:endParaRPr lang="en-US" sz="2800" dirty="0">
              <a:latin typeface="Cambria" charset="0"/>
              <a:ea typeface="Cambria" charset="0"/>
              <a:cs typeface="Cambria" charset="0"/>
            </a:endParaRPr>
          </a:p>
        </p:txBody>
      </p:sp>
    </p:spTree>
    <p:extLst>
      <p:ext uri="{BB962C8B-B14F-4D97-AF65-F5344CB8AC3E}">
        <p14:creationId xmlns:p14="http://schemas.microsoft.com/office/powerpoint/2010/main" val="2060932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2" presetClass="exit" presetSubtype="4" fill="hold" nodeType="clickEffect">
                                  <p:stCondLst>
                                    <p:cond delay="0"/>
                                  </p:stCondLst>
                                  <p:childTnLst>
                                    <p:anim calcmode="lin" valueType="num">
                                      <p:cBhvr additive="base">
                                        <p:cTn id="14" dur="500"/>
                                        <p:tgtEl>
                                          <p:spTgt spid="10"/>
                                        </p:tgtEl>
                                        <p:attrNameLst>
                                          <p:attrName>ppt_y</p:attrName>
                                        </p:attrNameLst>
                                      </p:cBhvr>
                                      <p:tavLst>
                                        <p:tav tm="0">
                                          <p:val>
                                            <p:strVal val="#ppt_y"/>
                                          </p:val>
                                        </p:tav>
                                        <p:tav tm="100000">
                                          <p:val>
                                            <p:strVal val="#ppt_y+#ppt_h*1.125000"/>
                                          </p:val>
                                        </p:tav>
                                      </p:tavLst>
                                    </p:anim>
                                    <p:animEffect transition="out" filter="wipe(down)">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2" presetClass="exit" presetSubtype="4" fill="hold" nodeType="clickEffect">
                                  <p:stCondLst>
                                    <p:cond delay="0"/>
                                  </p:stCondLst>
                                  <p:childTnLst>
                                    <p:anim calcmode="lin" valueType="num">
                                      <p:cBhvr additive="base">
                                        <p:cTn id="28" dur="500"/>
                                        <p:tgtEl>
                                          <p:spTgt spid="9"/>
                                        </p:tgtEl>
                                        <p:attrNameLst>
                                          <p:attrName>ppt_y</p:attrName>
                                        </p:attrNameLst>
                                      </p:cBhvr>
                                      <p:tavLst>
                                        <p:tav tm="0">
                                          <p:val>
                                            <p:strVal val="#ppt_y"/>
                                          </p:val>
                                        </p:tav>
                                        <p:tav tm="100000">
                                          <p:val>
                                            <p:strVal val="#ppt_y+#ppt_h*1.125000"/>
                                          </p:val>
                                        </p:tav>
                                      </p:tavLst>
                                    </p:anim>
                                    <p:animEffect transition="out" filter="wipe(down)">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326112" cy="68580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1631168" y="0"/>
            <a:ext cx="694944" cy="6971152"/>
          </a:xfrm>
          <a:prstGeom prst="rect">
            <a:avLst/>
          </a:prstGeom>
        </p:spPr>
      </p:pic>
      <p:pic>
        <p:nvPicPr>
          <p:cNvPr id="11" name="Picture 10"/>
          <p:cNvPicPr>
            <a:picLocks noChangeAspect="1"/>
          </p:cNvPicPr>
          <p:nvPr/>
        </p:nvPicPr>
        <p:blipFill>
          <a:blip r:embed="rId4"/>
          <a:stretch>
            <a:fillRect/>
          </a:stretch>
        </p:blipFill>
        <p:spPr>
          <a:xfrm>
            <a:off x="9110422" y="183917"/>
            <a:ext cx="2923082" cy="1372339"/>
          </a:xfrm>
          <a:prstGeom prst="rect">
            <a:avLst/>
          </a:prstGeom>
        </p:spPr>
      </p:pic>
      <p:sp>
        <p:nvSpPr>
          <p:cNvPr id="12" name="Title 1"/>
          <p:cNvSpPr txBox="1">
            <a:spLocks/>
          </p:cNvSpPr>
          <p:nvPr/>
        </p:nvSpPr>
        <p:spPr>
          <a:xfrm>
            <a:off x="713232" y="477467"/>
            <a:ext cx="7772400" cy="912421"/>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0000"/>
                    <a:lumOff val="10000"/>
                  </a:schemeClr>
                </a:solidFill>
                <a:latin typeface="+mj-lt"/>
                <a:ea typeface="+mj-ea"/>
                <a:cs typeface="+mj-cs"/>
              </a:defRPr>
            </a:lvl1pPr>
          </a:lstStyle>
          <a:p>
            <a:pPr algn="r"/>
            <a:r>
              <a:rPr lang="en-US" dirty="0" smtClean="0"/>
              <a:t>The METHOD</a:t>
            </a:r>
          </a:p>
          <a:p>
            <a:pPr algn="r"/>
            <a:r>
              <a:rPr lang="en-US" sz="3200" dirty="0" smtClean="0"/>
              <a:t>ENSEMBLE LEARNING</a:t>
            </a:r>
            <a:endParaRPr lang="en-US" sz="3200" dirty="0"/>
          </a:p>
        </p:txBody>
      </p:sp>
      <p:cxnSp>
        <p:nvCxnSpPr>
          <p:cNvPr id="14" name="Straight Connector 13"/>
          <p:cNvCxnSpPr/>
          <p:nvPr/>
        </p:nvCxnSpPr>
        <p:spPr>
          <a:xfrm>
            <a:off x="8814816" y="166368"/>
            <a:ext cx="2320" cy="1463040"/>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424073" y="1263648"/>
            <a:ext cx="10783023" cy="830997"/>
          </a:xfrm>
          <a:prstGeom prst="rect">
            <a:avLst/>
          </a:prstGeom>
        </p:spPr>
        <p:txBody>
          <a:bodyPr wrap="square">
            <a:spAutoFit/>
          </a:bodyPr>
          <a:lstStyle/>
          <a:p>
            <a:pPr marL="457200" indent="-457200">
              <a:lnSpc>
                <a:spcPct val="150000"/>
              </a:lnSpc>
              <a:buFont typeface="Arial" charset="0"/>
              <a:buChar char="•"/>
            </a:pPr>
            <a:r>
              <a:rPr lang="en-US" sz="3200" dirty="0" smtClean="0">
                <a:latin typeface="Cambria" charset="0"/>
                <a:ea typeface="Cambria" charset="0"/>
                <a:cs typeface="Cambria" charset="0"/>
              </a:rPr>
              <a:t>Common Methods</a:t>
            </a:r>
          </a:p>
        </p:txBody>
      </p:sp>
      <p:sp>
        <p:nvSpPr>
          <p:cNvPr id="5" name="TextBox 4"/>
          <p:cNvSpPr txBox="1"/>
          <p:nvPr/>
        </p:nvSpPr>
        <p:spPr>
          <a:xfrm>
            <a:off x="886065" y="1993364"/>
            <a:ext cx="1749155" cy="523220"/>
          </a:xfrm>
          <a:prstGeom prst="rect">
            <a:avLst/>
          </a:prstGeom>
          <a:noFill/>
        </p:spPr>
        <p:txBody>
          <a:bodyPr wrap="square" numCol="1" rtlCol="0">
            <a:spAutoFit/>
          </a:bodyPr>
          <a:lstStyle/>
          <a:p>
            <a:r>
              <a:rPr lang="en-US" sz="2800" dirty="0" smtClean="0">
                <a:latin typeface="Cambria" charset="0"/>
                <a:ea typeface="Cambria" charset="0"/>
                <a:cs typeface="Cambria" charset="0"/>
              </a:rPr>
              <a:t>1. Bagging</a:t>
            </a:r>
            <a:endParaRPr lang="en-US" sz="2800" dirty="0">
              <a:latin typeface="Cambria" charset="0"/>
              <a:ea typeface="Cambria" charset="0"/>
              <a:cs typeface="Cambria" charset="0"/>
            </a:endParaRPr>
          </a:p>
        </p:txBody>
      </p:sp>
      <p:pic>
        <p:nvPicPr>
          <p:cNvPr id="7" name="Picture 6"/>
          <p:cNvPicPr>
            <a:picLocks noChangeAspect="1"/>
          </p:cNvPicPr>
          <p:nvPr/>
        </p:nvPicPr>
        <p:blipFill>
          <a:blip r:embed="rId5"/>
          <a:stretch>
            <a:fillRect/>
          </a:stretch>
        </p:blipFill>
        <p:spPr>
          <a:xfrm>
            <a:off x="8814816" y="2893056"/>
            <a:ext cx="2564987" cy="2370964"/>
          </a:xfrm>
          <a:prstGeom prst="rect">
            <a:avLst/>
          </a:prstGeom>
        </p:spPr>
      </p:pic>
      <p:pic>
        <p:nvPicPr>
          <p:cNvPr id="9" name="Picture 8"/>
          <p:cNvPicPr>
            <a:picLocks noChangeAspect="1"/>
          </p:cNvPicPr>
          <p:nvPr/>
        </p:nvPicPr>
        <p:blipFill>
          <a:blip r:embed="rId6"/>
          <a:stretch>
            <a:fillRect/>
          </a:stretch>
        </p:blipFill>
        <p:spPr>
          <a:xfrm>
            <a:off x="3612951" y="3477055"/>
            <a:ext cx="5001074" cy="2238072"/>
          </a:xfrm>
          <a:prstGeom prst="rect">
            <a:avLst/>
          </a:prstGeom>
        </p:spPr>
      </p:pic>
      <p:pic>
        <p:nvPicPr>
          <p:cNvPr id="10" name="Picture 9"/>
          <p:cNvPicPr>
            <a:picLocks noChangeAspect="1"/>
          </p:cNvPicPr>
          <p:nvPr/>
        </p:nvPicPr>
        <p:blipFill>
          <a:blip r:embed="rId7"/>
          <a:stretch>
            <a:fillRect/>
          </a:stretch>
        </p:blipFill>
        <p:spPr>
          <a:xfrm>
            <a:off x="424073" y="2880826"/>
            <a:ext cx="2988088" cy="2258587"/>
          </a:xfrm>
          <a:prstGeom prst="rect">
            <a:avLst/>
          </a:prstGeom>
        </p:spPr>
      </p:pic>
      <p:sp>
        <p:nvSpPr>
          <p:cNvPr id="15" name="TextBox 14"/>
          <p:cNvSpPr txBox="1"/>
          <p:nvPr/>
        </p:nvSpPr>
        <p:spPr>
          <a:xfrm>
            <a:off x="4770170" y="1986734"/>
            <a:ext cx="2267464" cy="523220"/>
          </a:xfrm>
          <a:prstGeom prst="rect">
            <a:avLst/>
          </a:prstGeom>
          <a:noFill/>
        </p:spPr>
        <p:txBody>
          <a:bodyPr wrap="square" numCol="1" rtlCol="0">
            <a:spAutoFit/>
          </a:bodyPr>
          <a:lstStyle/>
          <a:p>
            <a:r>
              <a:rPr lang="en-US" sz="2800" dirty="0" smtClean="0">
                <a:latin typeface="Cambria" charset="0"/>
                <a:ea typeface="Cambria" charset="0"/>
                <a:cs typeface="Cambria" charset="0"/>
              </a:rPr>
              <a:t>2. Boosting</a:t>
            </a:r>
            <a:endParaRPr lang="en-US" sz="2800" dirty="0">
              <a:latin typeface="Cambria" charset="0"/>
              <a:ea typeface="Cambria" charset="0"/>
              <a:cs typeface="Cambria" charset="0"/>
            </a:endParaRPr>
          </a:p>
        </p:txBody>
      </p:sp>
      <p:sp>
        <p:nvSpPr>
          <p:cNvPr id="16" name="TextBox 15"/>
          <p:cNvSpPr txBox="1"/>
          <p:nvPr/>
        </p:nvSpPr>
        <p:spPr>
          <a:xfrm>
            <a:off x="9183574" y="1990111"/>
            <a:ext cx="2447594" cy="523220"/>
          </a:xfrm>
          <a:prstGeom prst="rect">
            <a:avLst/>
          </a:prstGeom>
          <a:noFill/>
        </p:spPr>
        <p:txBody>
          <a:bodyPr wrap="square" numCol="1" rtlCol="0">
            <a:spAutoFit/>
          </a:bodyPr>
          <a:lstStyle/>
          <a:p>
            <a:r>
              <a:rPr lang="en-US" sz="2800" dirty="0" smtClean="0">
                <a:latin typeface="Cambria" charset="0"/>
                <a:ea typeface="Cambria" charset="0"/>
                <a:cs typeface="Cambria" charset="0"/>
              </a:rPr>
              <a:t>3. Stacking</a:t>
            </a:r>
            <a:endParaRPr lang="en-US" sz="2800" dirty="0">
              <a:latin typeface="Cambria" charset="0"/>
              <a:ea typeface="Cambria" charset="0"/>
              <a:cs typeface="Cambria" charset="0"/>
            </a:endParaRPr>
          </a:p>
        </p:txBody>
      </p:sp>
    </p:spTree>
    <p:extLst>
      <p:ext uri="{BB962C8B-B14F-4D97-AF65-F5344CB8AC3E}">
        <p14:creationId xmlns:p14="http://schemas.microsoft.com/office/powerpoint/2010/main" val="16002399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326112" cy="68580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1631168" y="0"/>
            <a:ext cx="694944" cy="6971152"/>
          </a:xfrm>
          <a:prstGeom prst="rect">
            <a:avLst/>
          </a:prstGeom>
        </p:spPr>
      </p:pic>
      <p:pic>
        <p:nvPicPr>
          <p:cNvPr id="11" name="Picture 10"/>
          <p:cNvPicPr>
            <a:picLocks noChangeAspect="1"/>
          </p:cNvPicPr>
          <p:nvPr/>
        </p:nvPicPr>
        <p:blipFill>
          <a:blip r:embed="rId4"/>
          <a:stretch>
            <a:fillRect/>
          </a:stretch>
        </p:blipFill>
        <p:spPr>
          <a:xfrm>
            <a:off x="9110422" y="183917"/>
            <a:ext cx="2923082" cy="1372339"/>
          </a:xfrm>
          <a:prstGeom prst="rect">
            <a:avLst/>
          </a:prstGeom>
        </p:spPr>
      </p:pic>
      <p:sp>
        <p:nvSpPr>
          <p:cNvPr id="12" name="Title 1"/>
          <p:cNvSpPr txBox="1">
            <a:spLocks/>
          </p:cNvSpPr>
          <p:nvPr/>
        </p:nvSpPr>
        <p:spPr>
          <a:xfrm>
            <a:off x="713232" y="477467"/>
            <a:ext cx="7772400" cy="912421"/>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0000"/>
                    <a:lumOff val="10000"/>
                  </a:schemeClr>
                </a:solidFill>
                <a:latin typeface="+mj-lt"/>
                <a:ea typeface="+mj-ea"/>
                <a:cs typeface="+mj-cs"/>
              </a:defRPr>
            </a:lvl1pPr>
          </a:lstStyle>
          <a:p>
            <a:pPr algn="r"/>
            <a:r>
              <a:rPr lang="en-US" dirty="0" smtClean="0"/>
              <a:t>The METHOD</a:t>
            </a:r>
          </a:p>
          <a:p>
            <a:pPr algn="r"/>
            <a:r>
              <a:rPr lang="en-US" sz="3200" dirty="0" smtClean="0"/>
              <a:t>EXTRA TREES CLASSIFIER</a:t>
            </a:r>
            <a:endParaRPr lang="en-US" sz="3200" dirty="0"/>
          </a:p>
        </p:txBody>
      </p:sp>
      <p:cxnSp>
        <p:nvCxnSpPr>
          <p:cNvPr id="14" name="Straight Connector 13"/>
          <p:cNvCxnSpPr/>
          <p:nvPr/>
        </p:nvCxnSpPr>
        <p:spPr>
          <a:xfrm>
            <a:off x="8814816" y="166368"/>
            <a:ext cx="2320" cy="1463040"/>
          </a:xfrm>
          <a:prstGeom prst="line">
            <a:avLst/>
          </a:prstGeom>
        </p:spPr>
        <p:style>
          <a:lnRef idx="1">
            <a:schemeClr val="accent1"/>
          </a:lnRef>
          <a:fillRef idx="0">
            <a:schemeClr val="accent1"/>
          </a:fillRef>
          <a:effectRef idx="0">
            <a:schemeClr val="accent1"/>
          </a:effectRef>
          <a:fontRef idx="minor">
            <a:schemeClr val="tx1"/>
          </a:fontRef>
        </p:style>
      </p:cxnSp>
      <p:sp>
        <p:nvSpPr>
          <p:cNvPr id="7" name="文本框 1"/>
          <p:cNvSpPr txBox="1"/>
          <p:nvPr/>
        </p:nvSpPr>
        <p:spPr>
          <a:xfrm>
            <a:off x="343743" y="1589936"/>
            <a:ext cx="11104545" cy="2062103"/>
          </a:xfrm>
          <a:prstGeom prst="rect">
            <a:avLst/>
          </a:prstGeom>
          <a:noFill/>
        </p:spPr>
        <p:txBody>
          <a:bodyPr wrap="square" rtlCol="0">
            <a:spAutoFit/>
          </a:bodyPr>
          <a:lstStyle/>
          <a:p>
            <a:r>
              <a:rPr lang="en-US" sz="3200" dirty="0" smtClean="0">
                <a:latin typeface="Cambria" charset="0"/>
                <a:ea typeface="Cambria" charset="0"/>
                <a:cs typeface="Cambria" charset="0"/>
              </a:rPr>
              <a:t>Question: </a:t>
            </a:r>
          </a:p>
          <a:p>
            <a:endParaRPr lang="en-US" sz="3200" dirty="0" smtClean="0">
              <a:latin typeface="Cambria" charset="0"/>
              <a:ea typeface="Cambria" charset="0"/>
              <a:cs typeface="Cambria" charset="0"/>
            </a:endParaRPr>
          </a:p>
          <a:p>
            <a:r>
              <a:rPr lang="en-US" sz="3200" dirty="0" smtClean="0">
                <a:latin typeface="Cambria" charset="0"/>
                <a:ea typeface="Cambria" charset="0"/>
                <a:cs typeface="Cambria" charset="0"/>
              </a:rPr>
              <a:t>Can we further improve accuracy with respect to existing ensemble methods by increasing randomization levels?</a:t>
            </a:r>
          </a:p>
        </p:txBody>
      </p:sp>
    </p:spTree>
    <p:extLst>
      <p:ext uri="{BB962C8B-B14F-4D97-AF65-F5344CB8AC3E}">
        <p14:creationId xmlns:p14="http://schemas.microsoft.com/office/powerpoint/2010/main" val="2293970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326112" cy="68580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1631168" y="0"/>
            <a:ext cx="694944" cy="6971152"/>
          </a:xfrm>
          <a:prstGeom prst="rect">
            <a:avLst/>
          </a:prstGeom>
        </p:spPr>
      </p:pic>
      <p:pic>
        <p:nvPicPr>
          <p:cNvPr id="11" name="Picture 10"/>
          <p:cNvPicPr>
            <a:picLocks noChangeAspect="1"/>
          </p:cNvPicPr>
          <p:nvPr/>
        </p:nvPicPr>
        <p:blipFill>
          <a:blip r:embed="rId4"/>
          <a:stretch>
            <a:fillRect/>
          </a:stretch>
        </p:blipFill>
        <p:spPr>
          <a:xfrm>
            <a:off x="9110422" y="183917"/>
            <a:ext cx="2923082" cy="1372339"/>
          </a:xfrm>
          <a:prstGeom prst="rect">
            <a:avLst/>
          </a:prstGeom>
        </p:spPr>
      </p:pic>
      <p:sp>
        <p:nvSpPr>
          <p:cNvPr id="12" name="Title 1"/>
          <p:cNvSpPr txBox="1">
            <a:spLocks/>
          </p:cNvSpPr>
          <p:nvPr/>
        </p:nvSpPr>
        <p:spPr>
          <a:xfrm>
            <a:off x="713232" y="477467"/>
            <a:ext cx="7772400" cy="912421"/>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0000"/>
                    <a:lumOff val="10000"/>
                  </a:schemeClr>
                </a:solidFill>
                <a:latin typeface="+mj-lt"/>
                <a:ea typeface="+mj-ea"/>
                <a:cs typeface="+mj-cs"/>
              </a:defRPr>
            </a:lvl1pPr>
          </a:lstStyle>
          <a:p>
            <a:pPr algn="r"/>
            <a:r>
              <a:rPr lang="en-US" dirty="0" smtClean="0"/>
              <a:t>The METHOD</a:t>
            </a:r>
          </a:p>
          <a:p>
            <a:pPr algn="r"/>
            <a:r>
              <a:rPr lang="en-US" sz="3200" dirty="0" smtClean="0"/>
              <a:t>EXTRA TREES CLASSIFIER</a:t>
            </a:r>
            <a:endParaRPr lang="en-US" sz="3200" dirty="0"/>
          </a:p>
        </p:txBody>
      </p:sp>
      <p:cxnSp>
        <p:nvCxnSpPr>
          <p:cNvPr id="14" name="Straight Connector 13"/>
          <p:cNvCxnSpPr/>
          <p:nvPr/>
        </p:nvCxnSpPr>
        <p:spPr>
          <a:xfrm>
            <a:off x="8814816" y="166368"/>
            <a:ext cx="2320" cy="1463040"/>
          </a:xfrm>
          <a:prstGeom prst="line">
            <a:avLst/>
          </a:prstGeom>
        </p:spPr>
        <p:style>
          <a:lnRef idx="1">
            <a:schemeClr val="accent1"/>
          </a:lnRef>
          <a:fillRef idx="0">
            <a:schemeClr val="accent1"/>
          </a:fillRef>
          <a:effectRef idx="0">
            <a:schemeClr val="accent1"/>
          </a:effectRef>
          <a:fontRef idx="minor">
            <a:schemeClr val="tx1"/>
          </a:fontRef>
        </p:style>
      </p:cxnSp>
      <p:sp>
        <p:nvSpPr>
          <p:cNvPr id="7" name="文本框 1"/>
          <p:cNvSpPr txBox="1"/>
          <p:nvPr/>
        </p:nvSpPr>
        <p:spPr>
          <a:xfrm>
            <a:off x="343743" y="1589936"/>
            <a:ext cx="10629057" cy="2062103"/>
          </a:xfrm>
          <a:prstGeom prst="rect">
            <a:avLst/>
          </a:prstGeom>
          <a:noFill/>
        </p:spPr>
        <p:txBody>
          <a:bodyPr wrap="square" rtlCol="0">
            <a:spAutoFit/>
          </a:bodyPr>
          <a:lstStyle/>
          <a:p>
            <a:r>
              <a:rPr lang="en-US" sz="3200" dirty="0" smtClean="0">
                <a:latin typeface="Cambria" charset="0"/>
                <a:ea typeface="Cambria" charset="0"/>
                <a:cs typeface="Cambria" charset="0"/>
              </a:rPr>
              <a:t>Question: </a:t>
            </a:r>
          </a:p>
          <a:p>
            <a:endParaRPr lang="en-US" sz="3200" dirty="0" smtClean="0">
              <a:latin typeface="Cambria" charset="0"/>
              <a:ea typeface="Cambria" charset="0"/>
              <a:cs typeface="Cambria" charset="0"/>
            </a:endParaRPr>
          </a:p>
          <a:p>
            <a:r>
              <a:rPr lang="en-US" sz="3200" dirty="0" smtClean="0">
                <a:latin typeface="Cambria" charset="0"/>
                <a:ea typeface="Cambria" charset="0"/>
                <a:cs typeface="Cambria" charset="0"/>
              </a:rPr>
              <a:t>Can we further improve accuracy with respect to existing ensemble methods by increasing randomization levels?</a:t>
            </a:r>
          </a:p>
        </p:txBody>
      </p:sp>
      <p:sp>
        <p:nvSpPr>
          <p:cNvPr id="8" name="文本框 7">
            <a:hlinkClick r:id="rId5" action="ppaction://hlinksldjump"/>
          </p:cNvPr>
          <p:cNvSpPr txBox="1"/>
          <p:nvPr/>
        </p:nvSpPr>
        <p:spPr>
          <a:xfrm>
            <a:off x="907976" y="3906951"/>
            <a:ext cx="10723192" cy="2492990"/>
          </a:xfrm>
          <a:prstGeom prst="rect">
            <a:avLst/>
          </a:prstGeom>
          <a:noFill/>
        </p:spPr>
        <p:txBody>
          <a:bodyPr wrap="square" rtlCol="0">
            <a:spAutoFit/>
          </a:bodyPr>
          <a:lstStyle/>
          <a:p>
            <a:pPr marL="342900" indent="-342900">
              <a:buFont typeface="Arial" charset="0"/>
              <a:buChar char="•"/>
            </a:pPr>
            <a:r>
              <a:rPr lang="en-CA" sz="2600" dirty="0" smtClean="0">
                <a:latin typeface="Cambria" charset="0"/>
                <a:ea typeface="Cambria" charset="0"/>
                <a:cs typeface="Cambria" charset="0"/>
              </a:rPr>
              <a:t>existing </a:t>
            </a:r>
            <a:r>
              <a:rPr lang="en-CA" sz="2600" dirty="0">
                <a:latin typeface="Cambria" charset="0"/>
                <a:ea typeface="Cambria" charset="0"/>
                <a:cs typeface="Cambria" charset="0"/>
              </a:rPr>
              <a:t>randomization methods </a:t>
            </a:r>
            <a:r>
              <a:rPr lang="en-CA" sz="2600" dirty="0" smtClean="0">
                <a:latin typeface="Cambria" charset="0"/>
                <a:ea typeface="Cambria" charset="0"/>
                <a:cs typeface="Cambria" charset="0"/>
              </a:rPr>
              <a:t>significantly </a:t>
            </a:r>
            <a:r>
              <a:rPr lang="en-CA" sz="2600" dirty="0">
                <a:latin typeface="Cambria" charset="0"/>
                <a:ea typeface="Cambria" charset="0"/>
                <a:cs typeface="Cambria" charset="0"/>
              </a:rPr>
              <a:t>randomize the standard </a:t>
            </a:r>
            <a:r>
              <a:rPr lang="en-CA" sz="2600" dirty="0" smtClean="0">
                <a:latin typeface="Cambria" charset="0"/>
                <a:ea typeface="Cambria" charset="0"/>
                <a:cs typeface="Cambria" charset="0"/>
              </a:rPr>
              <a:t>tree-growing algorithm</a:t>
            </a:r>
          </a:p>
          <a:p>
            <a:pPr marL="342900" indent="-342900">
              <a:buFont typeface="Arial" charset="0"/>
              <a:buChar char="•"/>
            </a:pPr>
            <a:r>
              <a:rPr lang="en-CA" sz="2600" dirty="0" smtClean="0">
                <a:latin typeface="Cambria" charset="0"/>
                <a:ea typeface="Cambria" charset="0"/>
                <a:cs typeface="Cambria" charset="0"/>
              </a:rPr>
              <a:t>still </a:t>
            </a:r>
            <a:r>
              <a:rPr lang="en-CA" sz="2600" dirty="0">
                <a:latin typeface="Cambria" charset="0"/>
                <a:ea typeface="Cambria" charset="0"/>
                <a:cs typeface="Cambria" charset="0"/>
              </a:rPr>
              <a:t>far from building totally random </a:t>
            </a:r>
            <a:r>
              <a:rPr lang="en-CA" sz="2600" dirty="0" smtClean="0">
                <a:latin typeface="Cambria" charset="0"/>
                <a:ea typeface="Cambria" charset="0"/>
                <a:cs typeface="Cambria" charset="0"/>
              </a:rPr>
              <a:t>trees</a:t>
            </a:r>
          </a:p>
          <a:p>
            <a:pPr marL="342900" indent="-342900">
              <a:buFont typeface="Arial" charset="0"/>
              <a:buChar char="•"/>
            </a:pPr>
            <a:r>
              <a:rPr lang="en-CA" sz="2600" dirty="0" smtClean="0">
                <a:latin typeface="Cambria" charset="0"/>
                <a:ea typeface="Cambria" charset="0"/>
                <a:cs typeface="Cambria" charset="0"/>
              </a:rPr>
              <a:t>high </a:t>
            </a:r>
            <a:r>
              <a:rPr lang="en-CA" sz="2600" dirty="0">
                <a:latin typeface="Cambria" charset="0"/>
                <a:ea typeface="Cambria" charset="0"/>
                <a:cs typeface="Cambria" charset="0"/>
              </a:rPr>
              <a:t>variance of decision and </a:t>
            </a:r>
            <a:r>
              <a:rPr lang="en-CA" sz="2600" dirty="0" smtClean="0">
                <a:latin typeface="Cambria" charset="0"/>
                <a:ea typeface="Cambria" charset="0"/>
                <a:cs typeface="Cambria" charset="0"/>
              </a:rPr>
              <a:t>regression tree splits </a:t>
            </a:r>
            <a:r>
              <a:rPr lang="en-CA" sz="2600" dirty="0">
                <a:latin typeface="Cambria" charset="0"/>
                <a:ea typeface="Cambria" charset="0"/>
                <a:cs typeface="Cambria" charset="0"/>
              </a:rPr>
              <a:t>suggests </a:t>
            </a:r>
            <a:r>
              <a:rPr lang="en-CA" sz="2600" dirty="0" smtClean="0">
                <a:latin typeface="Cambria" charset="0"/>
                <a:ea typeface="Cambria" charset="0"/>
                <a:cs typeface="Cambria" charset="0"/>
              </a:rPr>
              <a:t>higher randomization levels could improve accuracy with </a:t>
            </a:r>
            <a:r>
              <a:rPr lang="en-US" sz="2600" dirty="0">
                <a:latin typeface="Cambria" charset="0"/>
                <a:ea typeface="Cambria" charset="0"/>
                <a:cs typeface="Cambria" charset="0"/>
              </a:rPr>
              <a:t>respect to existing ensemble methods</a:t>
            </a:r>
            <a:endParaRPr lang="en-CA" sz="2600" dirty="0">
              <a:latin typeface="Cambria" charset="0"/>
              <a:ea typeface="Cambria" charset="0"/>
              <a:cs typeface="Cambria" charset="0"/>
            </a:endParaRPr>
          </a:p>
        </p:txBody>
      </p:sp>
    </p:spTree>
    <p:extLst>
      <p:ext uri="{BB962C8B-B14F-4D97-AF65-F5344CB8AC3E}">
        <p14:creationId xmlns:p14="http://schemas.microsoft.com/office/powerpoint/2010/main" val="5092019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326112" cy="68580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1631168" y="0"/>
            <a:ext cx="694944" cy="6971152"/>
          </a:xfrm>
          <a:prstGeom prst="rect">
            <a:avLst/>
          </a:prstGeom>
        </p:spPr>
      </p:pic>
      <p:pic>
        <p:nvPicPr>
          <p:cNvPr id="11" name="Picture 10"/>
          <p:cNvPicPr>
            <a:picLocks noChangeAspect="1"/>
          </p:cNvPicPr>
          <p:nvPr/>
        </p:nvPicPr>
        <p:blipFill>
          <a:blip r:embed="rId4"/>
          <a:stretch>
            <a:fillRect/>
          </a:stretch>
        </p:blipFill>
        <p:spPr>
          <a:xfrm>
            <a:off x="9110422" y="183917"/>
            <a:ext cx="2923082" cy="1372339"/>
          </a:xfrm>
          <a:prstGeom prst="rect">
            <a:avLst/>
          </a:prstGeom>
        </p:spPr>
      </p:pic>
      <p:sp>
        <p:nvSpPr>
          <p:cNvPr id="12" name="Title 1"/>
          <p:cNvSpPr txBox="1">
            <a:spLocks/>
          </p:cNvSpPr>
          <p:nvPr/>
        </p:nvSpPr>
        <p:spPr>
          <a:xfrm>
            <a:off x="713232" y="477467"/>
            <a:ext cx="7772400" cy="912421"/>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0000"/>
                    <a:lumOff val="10000"/>
                  </a:schemeClr>
                </a:solidFill>
                <a:latin typeface="+mj-lt"/>
                <a:ea typeface="+mj-ea"/>
                <a:cs typeface="+mj-cs"/>
              </a:defRPr>
            </a:lvl1pPr>
          </a:lstStyle>
          <a:p>
            <a:pPr algn="r"/>
            <a:r>
              <a:rPr lang="en-US" dirty="0" smtClean="0"/>
              <a:t>The METHOD</a:t>
            </a:r>
          </a:p>
          <a:p>
            <a:pPr algn="r"/>
            <a:r>
              <a:rPr lang="en-US" sz="3200" dirty="0" smtClean="0"/>
              <a:t>EXTRA TREES CLASSIFIER</a:t>
            </a:r>
            <a:endParaRPr lang="en-US" sz="3200" dirty="0"/>
          </a:p>
        </p:txBody>
      </p:sp>
      <p:cxnSp>
        <p:nvCxnSpPr>
          <p:cNvPr id="14" name="Straight Connector 13"/>
          <p:cNvCxnSpPr/>
          <p:nvPr/>
        </p:nvCxnSpPr>
        <p:spPr>
          <a:xfrm>
            <a:off x="8814816" y="166368"/>
            <a:ext cx="2320" cy="146304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38994" y="1599814"/>
            <a:ext cx="10706958" cy="2092881"/>
          </a:xfrm>
          <a:prstGeom prst="rect">
            <a:avLst/>
          </a:prstGeom>
          <a:noFill/>
        </p:spPr>
        <p:txBody>
          <a:bodyPr wrap="square" rtlCol="0">
            <a:spAutoFit/>
          </a:bodyPr>
          <a:lstStyle/>
          <a:p>
            <a:pPr marL="342900" indent="-342900">
              <a:buFont typeface="Arial" charset="0"/>
              <a:buChar char="•"/>
            </a:pPr>
            <a:r>
              <a:rPr lang="en-US" sz="2600" dirty="0" smtClean="0">
                <a:latin typeface="Cambria" charset="0"/>
                <a:ea typeface="Cambria" charset="0"/>
                <a:cs typeface="Cambria" charset="0"/>
              </a:rPr>
              <a:t>implements a meta estimator</a:t>
            </a:r>
          </a:p>
          <a:p>
            <a:pPr marL="342900" indent="-342900">
              <a:buFont typeface="Arial" charset="0"/>
              <a:buChar char="•"/>
            </a:pPr>
            <a:r>
              <a:rPr lang="en-US" sz="2600" dirty="0" smtClean="0">
                <a:latin typeface="Cambria" charset="0"/>
                <a:ea typeface="Cambria" charset="0"/>
                <a:cs typeface="Cambria" charset="0"/>
              </a:rPr>
              <a:t>fits a number of randomized decision trees (a.k.a. extra-trees) on various sub-samples of the dataset</a:t>
            </a:r>
          </a:p>
          <a:p>
            <a:pPr marL="342900" indent="-342900">
              <a:buFont typeface="Arial" charset="0"/>
              <a:buChar char="•"/>
            </a:pPr>
            <a:r>
              <a:rPr lang="en-US" sz="2600" dirty="0" smtClean="0">
                <a:latin typeface="Cambria" charset="0"/>
                <a:ea typeface="Cambria" charset="0"/>
                <a:cs typeface="Cambria" charset="0"/>
              </a:rPr>
              <a:t>uses averaging to improve the predictive accuracy and control over-fitting</a:t>
            </a: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19098" y="3509845"/>
            <a:ext cx="6753804" cy="3232591"/>
          </a:xfrm>
          <a:prstGeom prst="rect">
            <a:avLst/>
          </a:prstGeom>
        </p:spPr>
      </p:pic>
    </p:spTree>
    <p:extLst>
      <p:ext uri="{BB962C8B-B14F-4D97-AF65-F5344CB8AC3E}">
        <p14:creationId xmlns:p14="http://schemas.microsoft.com/office/powerpoint/2010/main" val="13007365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326112" cy="68580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1631168" y="0"/>
            <a:ext cx="694944" cy="6971152"/>
          </a:xfrm>
          <a:prstGeom prst="rect">
            <a:avLst/>
          </a:prstGeom>
        </p:spPr>
      </p:pic>
      <p:pic>
        <p:nvPicPr>
          <p:cNvPr id="11" name="Picture 10"/>
          <p:cNvPicPr>
            <a:picLocks noChangeAspect="1"/>
          </p:cNvPicPr>
          <p:nvPr/>
        </p:nvPicPr>
        <p:blipFill>
          <a:blip r:embed="rId4"/>
          <a:stretch>
            <a:fillRect/>
          </a:stretch>
        </p:blipFill>
        <p:spPr>
          <a:xfrm>
            <a:off x="9110422" y="183917"/>
            <a:ext cx="2923082" cy="1372339"/>
          </a:xfrm>
          <a:prstGeom prst="rect">
            <a:avLst/>
          </a:prstGeom>
        </p:spPr>
      </p:pic>
      <p:sp>
        <p:nvSpPr>
          <p:cNvPr id="12" name="Title 1"/>
          <p:cNvSpPr txBox="1">
            <a:spLocks/>
          </p:cNvSpPr>
          <p:nvPr/>
        </p:nvSpPr>
        <p:spPr>
          <a:xfrm>
            <a:off x="713232" y="477467"/>
            <a:ext cx="7772400" cy="912421"/>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0000"/>
                    <a:lumOff val="10000"/>
                  </a:schemeClr>
                </a:solidFill>
                <a:latin typeface="+mj-lt"/>
                <a:ea typeface="+mj-ea"/>
                <a:cs typeface="+mj-cs"/>
              </a:defRPr>
            </a:lvl1pPr>
          </a:lstStyle>
          <a:p>
            <a:pPr algn="r"/>
            <a:r>
              <a:rPr lang="en-US" dirty="0" smtClean="0"/>
              <a:t>How it works?</a:t>
            </a:r>
          </a:p>
          <a:p>
            <a:pPr algn="r"/>
            <a:r>
              <a:rPr lang="en-US" sz="3200" dirty="0" smtClean="0"/>
              <a:t>EXTRA TREES CLASSIFIER</a:t>
            </a:r>
            <a:endParaRPr lang="en-US" sz="3200" dirty="0"/>
          </a:p>
        </p:txBody>
      </p:sp>
      <p:cxnSp>
        <p:nvCxnSpPr>
          <p:cNvPr id="14" name="Straight Connector 13"/>
          <p:cNvCxnSpPr/>
          <p:nvPr/>
        </p:nvCxnSpPr>
        <p:spPr>
          <a:xfrm>
            <a:off x="8814816" y="166368"/>
            <a:ext cx="2320" cy="146304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5296" y="1556256"/>
            <a:ext cx="7328271" cy="5210077"/>
          </a:xfrm>
          <a:prstGeom prst="rect">
            <a:avLst/>
          </a:prstGeom>
        </p:spPr>
      </p:pic>
    </p:spTree>
    <p:extLst>
      <p:ext uri="{BB962C8B-B14F-4D97-AF65-F5344CB8AC3E}">
        <p14:creationId xmlns:p14="http://schemas.microsoft.com/office/powerpoint/2010/main" val="18237171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326112" cy="68580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1631168" y="0"/>
            <a:ext cx="694944" cy="6971152"/>
          </a:xfrm>
          <a:prstGeom prst="rect">
            <a:avLst/>
          </a:prstGeom>
        </p:spPr>
      </p:pic>
      <p:pic>
        <p:nvPicPr>
          <p:cNvPr id="11" name="Picture 10"/>
          <p:cNvPicPr>
            <a:picLocks noChangeAspect="1"/>
          </p:cNvPicPr>
          <p:nvPr/>
        </p:nvPicPr>
        <p:blipFill>
          <a:blip r:embed="rId4"/>
          <a:stretch>
            <a:fillRect/>
          </a:stretch>
        </p:blipFill>
        <p:spPr>
          <a:xfrm>
            <a:off x="9110422" y="183917"/>
            <a:ext cx="2923082" cy="1372339"/>
          </a:xfrm>
          <a:prstGeom prst="rect">
            <a:avLst/>
          </a:prstGeom>
        </p:spPr>
      </p:pic>
      <p:sp>
        <p:nvSpPr>
          <p:cNvPr id="12" name="Title 1"/>
          <p:cNvSpPr txBox="1">
            <a:spLocks/>
          </p:cNvSpPr>
          <p:nvPr/>
        </p:nvSpPr>
        <p:spPr>
          <a:xfrm>
            <a:off x="713232" y="477467"/>
            <a:ext cx="7772400" cy="912421"/>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0000"/>
                    <a:lumOff val="10000"/>
                  </a:schemeClr>
                </a:solidFill>
                <a:latin typeface="+mj-lt"/>
                <a:ea typeface="+mj-ea"/>
                <a:cs typeface="+mj-cs"/>
              </a:defRPr>
            </a:lvl1pPr>
          </a:lstStyle>
          <a:p>
            <a:pPr algn="r"/>
            <a:r>
              <a:rPr lang="en-US" dirty="0" smtClean="0"/>
              <a:t>The Company</a:t>
            </a:r>
            <a:endParaRPr lang="en-US" dirty="0"/>
          </a:p>
        </p:txBody>
      </p:sp>
      <p:cxnSp>
        <p:nvCxnSpPr>
          <p:cNvPr id="14" name="Straight Connector 13"/>
          <p:cNvCxnSpPr/>
          <p:nvPr/>
        </p:nvCxnSpPr>
        <p:spPr>
          <a:xfrm>
            <a:off x="8814816" y="166368"/>
            <a:ext cx="2320" cy="1463040"/>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852351" y="1942283"/>
            <a:ext cx="9926466" cy="4016484"/>
          </a:xfrm>
          <a:prstGeom prst="rect">
            <a:avLst/>
          </a:prstGeom>
        </p:spPr>
        <p:txBody>
          <a:bodyPr wrap="square">
            <a:spAutoFit/>
          </a:bodyPr>
          <a:lstStyle/>
          <a:p>
            <a:pPr marL="457200" indent="-457200">
              <a:lnSpc>
                <a:spcPct val="150000"/>
              </a:lnSpc>
              <a:buFont typeface="Arial" charset="0"/>
              <a:buChar char="•"/>
            </a:pPr>
            <a:r>
              <a:rPr lang="en-US" sz="3400" dirty="0">
                <a:latin typeface="Cambria" charset="0"/>
                <a:ea typeface="Cambria" charset="0"/>
                <a:cs typeface="Cambria" charset="0"/>
              </a:rPr>
              <a:t>t</a:t>
            </a:r>
            <a:r>
              <a:rPr lang="en-US" sz="3400" b="0" i="0" dirty="0" smtClean="0">
                <a:effectLst/>
                <a:latin typeface="Cambria" charset="0"/>
                <a:ea typeface="Cambria" charset="0"/>
                <a:cs typeface="Cambria" charset="0"/>
              </a:rPr>
              <a:t>he world’s largest baking company</a:t>
            </a:r>
          </a:p>
          <a:p>
            <a:pPr marL="457200" indent="-457200">
              <a:lnSpc>
                <a:spcPct val="150000"/>
              </a:lnSpc>
              <a:buFont typeface="Arial" charset="0"/>
              <a:buChar char="•"/>
            </a:pPr>
            <a:r>
              <a:rPr lang="en-US" sz="3400" dirty="0" smtClean="0">
                <a:latin typeface="Cambria" charset="0"/>
                <a:ea typeface="Cambria" charset="0"/>
                <a:cs typeface="Cambria" charset="0"/>
              </a:rPr>
              <a:t>the widest distribution networks in the world</a:t>
            </a:r>
            <a:endParaRPr lang="en-US" sz="3400" b="0" i="0" dirty="0" smtClean="0">
              <a:effectLst/>
              <a:latin typeface="Cambria" charset="0"/>
              <a:ea typeface="Cambria" charset="0"/>
              <a:cs typeface="Cambria" charset="0"/>
            </a:endParaRPr>
          </a:p>
          <a:p>
            <a:pPr marL="457200" indent="-457200">
              <a:lnSpc>
                <a:spcPct val="150000"/>
              </a:lnSpc>
              <a:buFont typeface="Arial" charset="0"/>
              <a:buChar char="•"/>
            </a:pPr>
            <a:r>
              <a:rPr lang="en-US" sz="3400" dirty="0">
                <a:latin typeface="Cambria" charset="0"/>
                <a:ea typeface="Cambria" charset="0"/>
                <a:cs typeface="Cambria" charset="0"/>
              </a:rPr>
              <a:t>o</a:t>
            </a:r>
            <a:r>
              <a:rPr lang="en-US" sz="3400" dirty="0" smtClean="0">
                <a:latin typeface="Cambria" charset="0"/>
                <a:ea typeface="Cambria" charset="0"/>
                <a:cs typeface="Cambria" charset="0"/>
              </a:rPr>
              <a:t>perates more than 100 trademarks</a:t>
            </a:r>
          </a:p>
          <a:p>
            <a:pPr marL="914400" lvl="1" indent="-457200">
              <a:lnSpc>
                <a:spcPct val="150000"/>
              </a:lnSpc>
              <a:buFont typeface="Arial" charset="0"/>
              <a:buChar char="•"/>
            </a:pPr>
            <a:r>
              <a:rPr lang="en-US" sz="3400" dirty="0" smtClean="0">
                <a:latin typeface="Cambria" charset="0"/>
                <a:ea typeface="Cambria" charset="0"/>
                <a:cs typeface="Cambria" charset="0"/>
              </a:rPr>
              <a:t> </a:t>
            </a:r>
            <a:r>
              <a:rPr lang="en-US" sz="3000" dirty="0" smtClean="0">
                <a:latin typeface="Cambria" charset="0"/>
                <a:ea typeface="Cambria" charset="0"/>
                <a:cs typeface="Cambria" charset="0"/>
              </a:rPr>
              <a:t>including Sara Lee, Wonder, </a:t>
            </a:r>
            <a:r>
              <a:rPr lang="en-US" sz="3000" dirty="0" err="1" smtClean="0">
                <a:latin typeface="Cambria" charset="0"/>
                <a:ea typeface="Cambria" charset="0"/>
                <a:cs typeface="Cambria" charset="0"/>
              </a:rPr>
              <a:t>Oroweat</a:t>
            </a:r>
            <a:r>
              <a:rPr lang="en-US" sz="3000" dirty="0" smtClean="0">
                <a:latin typeface="Cambria" charset="0"/>
                <a:ea typeface="Cambria" charset="0"/>
                <a:cs typeface="Cambria" charset="0"/>
              </a:rPr>
              <a:t> </a:t>
            </a:r>
          </a:p>
          <a:p>
            <a:pPr marL="457200" indent="-457200">
              <a:lnSpc>
                <a:spcPct val="150000"/>
              </a:lnSpc>
              <a:buFont typeface="Arial" charset="0"/>
              <a:buChar char="•"/>
            </a:pPr>
            <a:r>
              <a:rPr lang="en-US" sz="3400" dirty="0">
                <a:latin typeface="Cambria" charset="0"/>
                <a:ea typeface="Cambria" charset="0"/>
                <a:cs typeface="Cambria" charset="0"/>
              </a:rPr>
              <a:t>s</a:t>
            </a:r>
            <a:r>
              <a:rPr lang="en-US" sz="3400" dirty="0" smtClean="0">
                <a:latin typeface="Cambria" charset="0"/>
                <a:ea typeface="Cambria" charset="0"/>
                <a:cs typeface="Cambria" charset="0"/>
              </a:rPr>
              <a:t>cheme of recurrent sales channel views</a:t>
            </a:r>
            <a:endParaRPr lang="en-US" sz="3400" b="0" i="0" dirty="0" smtClean="0">
              <a:effectLst/>
              <a:latin typeface="Cambria" charset="0"/>
              <a:ea typeface="Cambria" charset="0"/>
              <a:cs typeface="Cambria" charset="0"/>
            </a:endParaRPr>
          </a:p>
        </p:txBody>
      </p:sp>
    </p:spTree>
    <p:extLst>
      <p:ext uri="{BB962C8B-B14F-4D97-AF65-F5344CB8AC3E}">
        <p14:creationId xmlns:p14="http://schemas.microsoft.com/office/powerpoint/2010/main" val="18241611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326112" cy="68580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1631168" y="0"/>
            <a:ext cx="694944" cy="6971152"/>
          </a:xfrm>
          <a:prstGeom prst="rect">
            <a:avLst/>
          </a:prstGeom>
        </p:spPr>
      </p:pic>
      <p:pic>
        <p:nvPicPr>
          <p:cNvPr id="11" name="Picture 10"/>
          <p:cNvPicPr>
            <a:picLocks noChangeAspect="1"/>
          </p:cNvPicPr>
          <p:nvPr/>
        </p:nvPicPr>
        <p:blipFill>
          <a:blip r:embed="rId4"/>
          <a:stretch>
            <a:fillRect/>
          </a:stretch>
        </p:blipFill>
        <p:spPr>
          <a:xfrm>
            <a:off x="9110422" y="183917"/>
            <a:ext cx="2923082" cy="1372339"/>
          </a:xfrm>
          <a:prstGeom prst="rect">
            <a:avLst/>
          </a:prstGeom>
        </p:spPr>
      </p:pic>
      <p:cxnSp>
        <p:nvCxnSpPr>
          <p:cNvPr id="14" name="Straight Connector 13"/>
          <p:cNvCxnSpPr/>
          <p:nvPr/>
        </p:nvCxnSpPr>
        <p:spPr>
          <a:xfrm>
            <a:off x="8814816" y="166368"/>
            <a:ext cx="2320" cy="146304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b="4898"/>
          <a:stretch/>
        </p:blipFill>
        <p:spPr>
          <a:xfrm>
            <a:off x="78713" y="1024128"/>
            <a:ext cx="5632098" cy="5833872"/>
          </a:xfrm>
          <a:prstGeom prst="rect">
            <a:avLst/>
          </a:prstGeom>
        </p:spPr>
      </p:pic>
      <p:sp>
        <p:nvSpPr>
          <p:cNvPr id="10" name="TextBox 9"/>
          <p:cNvSpPr txBox="1"/>
          <p:nvPr/>
        </p:nvSpPr>
        <p:spPr>
          <a:xfrm>
            <a:off x="5883524" y="2308062"/>
            <a:ext cx="5862584" cy="2062103"/>
          </a:xfrm>
          <a:prstGeom prst="rect">
            <a:avLst/>
          </a:prstGeom>
          <a:noFill/>
        </p:spPr>
        <p:txBody>
          <a:bodyPr wrap="square" rtlCol="0">
            <a:spAutoFit/>
          </a:bodyPr>
          <a:lstStyle/>
          <a:p>
            <a:r>
              <a:rPr lang="en-US" sz="3200" dirty="0" smtClean="0">
                <a:latin typeface="Cambria" charset="0"/>
                <a:ea typeface="Cambria" charset="0"/>
                <a:cs typeface="Cambria" charset="0"/>
              </a:rPr>
              <a:t>All algorithms were run on the learning sample and their errors were estimated on the test sample (10x on each dataset)</a:t>
            </a:r>
            <a:endParaRPr lang="en-US" sz="3200" dirty="0">
              <a:latin typeface="Cambria" charset="0"/>
              <a:ea typeface="Cambria" charset="0"/>
              <a:cs typeface="Cambria" charset="0"/>
            </a:endParaRPr>
          </a:p>
        </p:txBody>
      </p:sp>
      <p:sp>
        <p:nvSpPr>
          <p:cNvPr id="15" name="Title 1"/>
          <p:cNvSpPr txBox="1">
            <a:spLocks/>
          </p:cNvSpPr>
          <p:nvPr/>
        </p:nvSpPr>
        <p:spPr>
          <a:xfrm>
            <a:off x="713232" y="367739"/>
            <a:ext cx="7772400" cy="912421"/>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0000"/>
                    <a:lumOff val="10000"/>
                  </a:schemeClr>
                </a:solidFill>
                <a:latin typeface="+mj-lt"/>
                <a:ea typeface="+mj-ea"/>
                <a:cs typeface="+mj-cs"/>
              </a:defRPr>
            </a:lvl1pPr>
          </a:lstStyle>
          <a:p>
            <a:pPr algn="r"/>
            <a:r>
              <a:rPr lang="en-US" dirty="0" smtClean="0"/>
              <a:t>An Example</a:t>
            </a:r>
          </a:p>
          <a:p>
            <a:pPr algn="r"/>
            <a:r>
              <a:rPr lang="en-US" sz="3200" dirty="0" smtClean="0"/>
              <a:t>EXTRA TREES CLASSIFIER</a:t>
            </a:r>
            <a:endParaRPr lang="en-US" sz="3200" dirty="0"/>
          </a:p>
        </p:txBody>
      </p:sp>
      <p:sp>
        <p:nvSpPr>
          <p:cNvPr id="17" name="TextBox 16"/>
          <p:cNvSpPr txBox="1"/>
          <p:nvPr/>
        </p:nvSpPr>
        <p:spPr>
          <a:xfrm>
            <a:off x="5768584" y="6037414"/>
            <a:ext cx="5862584" cy="584775"/>
          </a:xfrm>
          <a:prstGeom prst="rect">
            <a:avLst/>
          </a:prstGeom>
          <a:noFill/>
        </p:spPr>
        <p:txBody>
          <a:bodyPr wrap="square" rtlCol="0">
            <a:spAutoFit/>
          </a:bodyPr>
          <a:lstStyle/>
          <a:p>
            <a:r>
              <a:rPr lang="en-US" sz="1600" dirty="0" smtClean="0">
                <a:latin typeface="Cambria" charset="0"/>
                <a:ea typeface="Cambria" charset="0"/>
                <a:cs typeface="Cambria" charset="0"/>
              </a:rPr>
              <a:t>Fig. 1 Comparison (average error and standard deviation on 12 classification and 12 regression problems.</a:t>
            </a:r>
            <a:endParaRPr lang="en-US" sz="1600" dirty="0">
              <a:latin typeface="Cambria" charset="0"/>
              <a:ea typeface="Cambria" charset="0"/>
              <a:cs typeface="Cambria" charset="0"/>
            </a:endParaRPr>
          </a:p>
        </p:txBody>
      </p:sp>
    </p:spTree>
    <p:extLst>
      <p:ext uri="{BB962C8B-B14F-4D97-AF65-F5344CB8AC3E}">
        <p14:creationId xmlns:p14="http://schemas.microsoft.com/office/powerpoint/2010/main" val="11620451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326112" cy="68580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1631168" y="0"/>
            <a:ext cx="694944" cy="6971152"/>
          </a:xfrm>
          <a:prstGeom prst="rect">
            <a:avLst/>
          </a:prstGeom>
        </p:spPr>
      </p:pic>
      <p:pic>
        <p:nvPicPr>
          <p:cNvPr id="11" name="Picture 10"/>
          <p:cNvPicPr>
            <a:picLocks noChangeAspect="1"/>
          </p:cNvPicPr>
          <p:nvPr/>
        </p:nvPicPr>
        <p:blipFill>
          <a:blip r:embed="rId4"/>
          <a:stretch>
            <a:fillRect/>
          </a:stretch>
        </p:blipFill>
        <p:spPr>
          <a:xfrm>
            <a:off x="9110422" y="183917"/>
            <a:ext cx="2923082" cy="1372339"/>
          </a:xfrm>
          <a:prstGeom prst="rect">
            <a:avLst/>
          </a:prstGeom>
        </p:spPr>
      </p:pic>
      <p:cxnSp>
        <p:nvCxnSpPr>
          <p:cNvPr id="14" name="Straight Connector 13"/>
          <p:cNvCxnSpPr/>
          <p:nvPr/>
        </p:nvCxnSpPr>
        <p:spPr>
          <a:xfrm>
            <a:off x="8814816" y="166368"/>
            <a:ext cx="2320" cy="146304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itle 1"/>
          <p:cNvSpPr txBox="1">
            <a:spLocks/>
          </p:cNvSpPr>
          <p:nvPr/>
        </p:nvSpPr>
        <p:spPr>
          <a:xfrm>
            <a:off x="713232" y="367739"/>
            <a:ext cx="7772400" cy="912421"/>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0000"/>
                    <a:lumOff val="10000"/>
                  </a:schemeClr>
                </a:solidFill>
                <a:latin typeface="+mj-lt"/>
                <a:ea typeface="+mj-ea"/>
                <a:cs typeface="+mj-cs"/>
              </a:defRPr>
            </a:lvl1pPr>
          </a:lstStyle>
          <a:p>
            <a:pPr algn="r"/>
            <a:r>
              <a:rPr lang="en-US" dirty="0" smtClean="0"/>
              <a:t>example</a:t>
            </a:r>
          </a:p>
          <a:p>
            <a:pPr algn="r"/>
            <a:r>
              <a:rPr lang="en-US" sz="3200" dirty="0" smtClean="0"/>
              <a:t>EXTRA TREES CLASSIFIER</a:t>
            </a:r>
            <a:endParaRPr lang="en-US" sz="3200"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295" y="1629408"/>
            <a:ext cx="9842500" cy="217170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8295" y="4327700"/>
            <a:ext cx="9842500" cy="2043253"/>
          </a:xfrm>
          <a:prstGeom prst="rect">
            <a:avLst/>
          </a:prstGeom>
        </p:spPr>
      </p:pic>
    </p:spTree>
    <p:extLst>
      <p:ext uri="{BB962C8B-B14F-4D97-AF65-F5344CB8AC3E}">
        <p14:creationId xmlns:p14="http://schemas.microsoft.com/office/powerpoint/2010/main" val="5411234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326112" cy="68580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1631168" y="0"/>
            <a:ext cx="694944" cy="6971152"/>
          </a:xfrm>
          <a:prstGeom prst="rect">
            <a:avLst/>
          </a:prstGeom>
        </p:spPr>
      </p:pic>
      <p:pic>
        <p:nvPicPr>
          <p:cNvPr id="11" name="Picture 10"/>
          <p:cNvPicPr>
            <a:picLocks noChangeAspect="1"/>
          </p:cNvPicPr>
          <p:nvPr/>
        </p:nvPicPr>
        <p:blipFill>
          <a:blip r:embed="rId4"/>
          <a:stretch>
            <a:fillRect/>
          </a:stretch>
        </p:blipFill>
        <p:spPr>
          <a:xfrm>
            <a:off x="9110422" y="183917"/>
            <a:ext cx="2923082" cy="1372339"/>
          </a:xfrm>
          <a:prstGeom prst="rect">
            <a:avLst/>
          </a:prstGeom>
        </p:spPr>
      </p:pic>
      <p:sp>
        <p:nvSpPr>
          <p:cNvPr id="12" name="Title 1"/>
          <p:cNvSpPr txBox="1">
            <a:spLocks/>
          </p:cNvSpPr>
          <p:nvPr/>
        </p:nvSpPr>
        <p:spPr>
          <a:xfrm>
            <a:off x="713232" y="477467"/>
            <a:ext cx="7772400" cy="912421"/>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0000"/>
                    <a:lumOff val="10000"/>
                  </a:schemeClr>
                </a:solidFill>
                <a:latin typeface="+mj-lt"/>
                <a:ea typeface="+mj-ea"/>
                <a:cs typeface="+mj-cs"/>
              </a:defRPr>
            </a:lvl1pPr>
          </a:lstStyle>
          <a:p>
            <a:pPr algn="r"/>
            <a:r>
              <a:rPr lang="en-US" dirty="0" smtClean="0"/>
              <a:t>example</a:t>
            </a:r>
          </a:p>
          <a:p>
            <a:pPr algn="r"/>
            <a:r>
              <a:rPr lang="en-US" sz="3200" dirty="0" smtClean="0"/>
              <a:t>EXTRA TREES CLASSIFIER</a:t>
            </a:r>
            <a:endParaRPr lang="en-US" sz="3200" dirty="0"/>
          </a:p>
        </p:txBody>
      </p:sp>
      <p:cxnSp>
        <p:nvCxnSpPr>
          <p:cNvPr id="14" name="Straight Connector 13"/>
          <p:cNvCxnSpPr/>
          <p:nvPr/>
        </p:nvCxnSpPr>
        <p:spPr>
          <a:xfrm>
            <a:off x="8814816" y="166368"/>
            <a:ext cx="2320" cy="146304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5138" y="1913288"/>
            <a:ext cx="8946109" cy="3050232"/>
          </a:xfrm>
          <a:prstGeom prst="rect">
            <a:avLst/>
          </a:prstGeom>
        </p:spPr>
      </p:pic>
      <p:sp>
        <p:nvSpPr>
          <p:cNvPr id="15" name="TextBox 14"/>
          <p:cNvSpPr txBox="1"/>
          <p:nvPr/>
        </p:nvSpPr>
        <p:spPr>
          <a:xfrm>
            <a:off x="713232" y="5320552"/>
            <a:ext cx="10643616" cy="523220"/>
          </a:xfrm>
          <a:prstGeom prst="rect">
            <a:avLst/>
          </a:prstGeom>
          <a:noFill/>
        </p:spPr>
        <p:txBody>
          <a:bodyPr wrap="square" rtlCol="0">
            <a:spAutoFit/>
          </a:bodyPr>
          <a:lstStyle/>
          <a:p>
            <a:r>
              <a:rPr lang="en-US" sz="2800" dirty="0">
                <a:latin typeface="Cambria" charset="0"/>
                <a:ea typeface="Cambria" charset="0"/>
                <a:cs typeface="Cambria" charset="0"/>
              </a:rPr>
              <a:t>N</a:t>
            </a:r>
            <a:r>
              <a:rPr lang="en-US" sz="2800" dirty="0" smtClean="0">
                <a:latin typeface="Cambria" charset="0"/>
                <a:ea typeface="Cambria" charset="0"/>
                <a:cs typeface="Cambria" charset="0"/>
              </a:rPr>
              <a:t>otice that Extra-Trees never lose on classification problems.</a:t>
            </a:r>
            <a:endParaRPr lang="en-US" sz="2800" dirty="0">
              <a:latin typeface="Cambria" charset="0"/>
              <a:ea typeface="Cambria" charset="0"/>
              <a:cs typeface="Cambria" charset="0"/>
            </a:endParaRPr>
          </a:p>
        </p:txBody>
      </p:sp>
    </p:spTree>
    <p:extLst>
      <p:ext uri="{BB962C8B-B14F-4D97-AF65-F5344CB8AC3E}">
        <p14:creationId xmlns:p14="http://schemas.microsoft.com/office/powerpoint/2010/main" val="10340035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326112" cy="68580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1631168" y="0"/>
            <a:ext cx="694944" cy="6971152"/>
          </a:xfrm>
          <a:prstGeom prst="rect">
            <a:avLst/>
          </a:prstGeom>
        </p:spPr>
      </p:pic>
      <p:pic>
        <p:nvPicPr>
          <p:cNvPr id="11" name="Picture 10"/>
          <p:cNvPicPr>
            <a:picLocks noChangeAspect="1"/>
          </p:cNvPicPr>
          <p:nvPr/>
        </p:nvPicPr>
        <p:blipFill>
          <a:blip r:embed="rId4"/>
          <a:stretch>
            <a:fillRect/>
          </a:stretch>
        </p:blipFill>
        <p:spPr>
          <a:xfrm>
            <a:off x="9110422" y="183917"/>
            <a:ext cx="2923082" cy="1372339"/>
          </a:xfrm>
          <a:prstGeom prst="rect">
            <a:avLst/>
          </a:prstGeom>
        </p:spPr>
      </p:pic>
      <p:sp>
        <p:nvSpPr>
          <p:cNvPr id="12" name="Title 1"/>
          <p:cNvSpPr txBox="1">
            <a:spLocks/>
          </p:cNvSpPr>
          <p:nvPr/>
        </p:nvSpPr>
        <p:spPr>
          <a:xfrm>
            <a:off x="713232" y="331163"/>
            <a:ext cx="7772400" cy="912421"/>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0000"/>
                    <a:lumOff val="10000"/>
                  </a:schemeClr>
                </a:solidFill>
                <a:latin typeface="+mj-lt"/>
                <a:ea typeface="+mj-ea"/>
                <a:cs typeface="+mj-cs"/>
              </a:defRPr>
            </a:lvl1pPr>
          </a:lstStyle>
          <a:p>
            <a:pPr algn="r"/>
            <a:r>
              <a:rPr lang="en-US" dirty="0" smtClean="0"/>
              <a:t>CROSS VALIDATION</a:t>
            </a:r>
          </a:p>
          <a:p>
            <a:pPr algn="r"/>
            <a:r>
              <a:rPr lang="en-US" sz="3200" dirty="0" smtClean="0"/>
              <a:t>EXTRA TREES CLASSIFIER</a:t>
            </a:r>
            <a:endParaRPr lang="en-US" sz="3200" dirty="0"/>
          </a:p>
        </p:txBody>
      </p:sp>
      <p:cxnSp>
        <p:nvCxnSpPr>
          <p:cNvPr id="14" name="Straight Connector 13"/>
          <p:cNvCxnSpPr/>
          <p:nvPr/>
        </p:nvCxnSpPr>
        <p:spPr>
          <a:xfrm>
            <a:off x="8814816" y="166368"/>
            <a:ext cx="2320" cy="146304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4224" y="1355005"/>
            <a:ext cx="7905241" cy="5230713"/>
          </a:xfrm>
          <a:prstGeom prst="rect">
            <a:avLst/>
          </a:prstGeom>
        </p:spPr>
      </p:pic>
      <p:sp>
        <p:nvSpPr>
          <p:cNvPr id="16" name="Oval 15"/>
          <p:cNvSpPr/>
          <p:nvPr/>
        </p:nvSpPr>
        <p:spPr>
          <a:xfrm>
            <a:off x="5436684" y="1728323"/>
            <a:ext cx="648072" cy="23002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436684" y="4226049"/>
            <a:ext cx="648072" cy="23762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Brace 2"/>
          <p:cNvSpPr/>
          <p:nvPr/>
        </p:nvSpPr>
        <p:spPr>
          <a:xfrm rot="16200000">
            <a:off x="4402412" y="366446"/>
            <a:ext cx="539496" cy="2286849"/>
          </a:xfrm>
          <a:prstGeom prst="rightBrace">
            <a:avLst/>
          </a:prstGeom>
          <a:ln>
            <a:solidFill>
              <a:srgbClr val="FF0000"/>
            </a:solidFill>
          </a:ln>
          <a:effectLst>
            <a:reflection stA="45000" endPos="0" dir="5400000" sy="-100000" algn="bl" rotWithShape="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557223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326112" cy="68580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1631168" y="0"/>
            <a:ext cx="694944" cy="6971152"/>
          </a:xfrm>
          <a:prstGeom prst="rect">
            <a:avLst/>
          </a:prstGeom>
        </p:spPr>
      </p:pic>
      <p:pic>
        <p:nvPicPr>
          <p:cNvPr id="11" name="Picture 10"/>
          <p:cNvPicPr>
            <a:picLocks noChangeAspect="1"/>
          </p:cNvPicPr>
          <p:nvPr/>
        </p:nvPicPr>
        <p:blipFill>
          <a:blip r:embed="rId4"/>
          <a:stretch>
            <a:fillRect/>
          </a:stretch>
        </p:blipFill>
        <p:spPr>
          <a:xfrm>
            <a:off x="9110422" y="183917"/>
            <a:ext cx="2923082" cy="1372339"/>
          </a:xfrm>
          <a:prstGeom prst="rect">
            <a:avLst/>
          </a:prstGeom>
        </p:spPr>
      </p:pic>
      <p:sp>
        <p:nvSpPr>
          <p:cNvPr id="12" name="Title 1"/>
          <p:cNvSpPr txBox="1">
            <a:spLocks/>
          </p:cNvSpPr>
          <p:nvPr/>
        </p:nvSpPr>
        <p:spPr>
          <a:xfrm>
            <a:off x="713232" y="477467"/>
            <a:ext cx="7772400" cy="912421"/>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0000"/>
                    <a:lumOff val="10000"/>
                  </a:schemeClr>
                </a:solidFill>
                <a:latin typeface="+mj-lt"/>
                <a:ea typeface="+mj-ea"/>
                <a:cs typeface="+mj-cs"/>
              </a:defRPr>
            </a:lvl1pPr>
          </a:lstStyle>
          <a:p>
            <a:pPr algn="r"/>
            <a:r>
              <a:rPr lang="en-US" dirty="0" smtClean="0"/>
              <a:t>The METHOD</a:t>
            </a:r>
          </a:p>
          <a:p>
            <a:pPr algn="r"/>
            <a:r>
              <a:rPr lang="en-US" sz="3200" dirty="0" smtClean="0"/>
              <a:t>EXTRA TREES CLASSIFIER</a:t>
            </a:r>
            <a:endParaRPr lang="en-US" sz="3200" dirty="0"/>
          </a:p>
        </p:txBody>
      </p:sp>
      <p:cxnSp>
        <p:nvCxnSpPr>
          <p:cNvPr id="14" name="Straight Connector 13"/>
          <p:cNvCxnSpPr/>
          <p:nvPr/>
        </p:nvCxnSpPr>
        <p:spPr>
          <a:xfrm>
            <a:off x="8814816" y="166368"/>
            <a:ext cx="2320" cy="146304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0" y="0"/>
            <a:ext cx="8460432" cy="68580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p:cNvPicPr>
            <a:picLocks noChangeAspect="1"/>
          </p:cNvPicPr>
          <p:nvPr/>
        </p:nvPicPr>
        <p:blipFill>
          <a:blip r:embed="rId5"/>
          <a:stretch>
            <a:fillRect/>
          </a:stretch>
        </p:blipFill>
        <p:spPr>
          <a:xfrm>
            <a:off x="2670078" y="2052011"/>
            <a:ext cx="5790354" cy="3840480"/>
          </a:xfrm>
          <a:prstGeom prst="rect">
            <a:avLst/>
          </a:prstGeom>
        </p:spPr>
      </p:pic>
      <p:sp>
        <p:nvSpPr>
          <p:cNvPr id="19" name="Title 1"/>
          <p:cNvSpPr txBox="1">
            <a:spLocks/>
          </p:cNvSpPr>
          <p:nvPr/>
        </p:nvSpPr>
        <p:spPr>
          <a:xfrm>
            <a:off x="865632" y="629867"/>
            <a:ext cx="7772400" cy="912421"/>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0000"/>
                    <a:lumOff val="10000"/>
                  </a:schemeClr>
                </a:solidFill>
                <a:latin typeface="+mj-lt"/>
                <a:ea typeface="+mj-ea"/>
                <a:cs typeface="+mj-cs"/>
              </a:defRPr>
            </a:lvl1pPr>
          </a:lstStyle>
          <a:p>
            <a:pPr algn="r"/>
            <a:r>
              <a:rPr lang="en-US" dirty="0" smtClean="0"/>
              <a:t>Conclusion</a:t>
            </a:r>
          </a:p>
        </p:txBody>
      </p:sp>
    </p:spTree>
    <p:extLst>
      <p:ext uri="{BB962C8B-B14F-4D97-AF65-F5344CB8AC3E}">
        <p14:creationId xmlns:p14="http://schemas.microsoft.com/office/powerpoint/2010/main" val="3088723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326112" cy="68580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1631168" y="0"/>
            <a:ext cx="694944" cy="6971152"/>
          </a:xfrm>
          <a:prstGeom prst="rect">
            <a:avLst/>
          </a:prstGeom>
        </p:spPr>
      </p:pic>
      <p:pic>
        <p:nvPicPr>
          <p:cNvPr id="11" name="Picture 10"/>
          <p:cNvPicPr>
            <a:picLocks noChangeAspect="1"/>
          </p:cNvPicPr>
          <p:nvPr/>
        </p:nvPicPr>
        <p:blipFill>
          <a:blip r:embed="rId4"/>
          <a:stretch>
            <a:fillRect/>
          </a:stretch>
        </p:blipFill>
        <p:spPr>
          <a:xfrm>
            <a:off x="9110422" y="183917"/>
            <a:ext cx="2923082" cy="1372339"/>
          </a:xfrm>
          <a:prstGeom prst="rect">
            <a:avLst/>
          </a:prstGeom>
        </p:spPr>
      </p:pic>
      <p:sp>
        <p:nvSpPr>
          <p:cNvPr id="12" name="Title 1"/>
          <p:cNvSpPr txBox="1">
            <a:spLocks/>
          </p:cNvSpPr>
          <p:nvPr/>
        </p:nvSpPr>
        <p:spPr>
          <a:xfrm>
            <a:off x="713232" y="477467"/>
            <a:ext cx="7772400" cy="912421"/>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0000"/>
                    <a:lumOff val="10000"/>
                  </a:schemeClr>
                </a:solidFill>
                <a:latin typeface="+mj-lt"/>
                <a:ea typeface="+mj-ea"/>
                <a:cs typeface="+mj-cs"/>
              </a:defRPr>
            </a:lvl1pPr>
          </a:lstStyle>
          <a:p>
            <a:pPr algn="r"/>
            <a:r>
              <a:rPr lang="en-US" dirty="0" smtClean="0"/>
              <a:t>The METHOD</a:t>
            </a:r>
          </a:p>
          <a:p>
            <a:pPr algn="r"/>
            <a:r>
              <a:rPr lang="en-US" sz="3200" dirty="0" smtClean="0"/>
              <a:t>EXTRA TREES CLASSIFIER</a:t>
            </a:r>
            <a:endParaRPr lang="en-US" sz="3200" dirty="0"/>
          </a:p>
        </p:txBody>
      </p:sp>
      <p:cxnSp>
        <p:nvCxnSpPr>
          <p:cNvPr id="14" name="Straight Connector 13"/>
          <p:cNvCxnSpPr/>
          <p:nvPr/>
        </p:nvCxnSpPr>
        <p:spPr>
          <a:xfrm>
            <a:off x="8814816" y="166368"/>
            <a:ext cx="2320" cy="146304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0" y="0"/>
            <a:ext cx="8460432" cy="68580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p:cNvSpPr txBox="1">
            <a:spLocks/>
          </p:cNvSpPr>
          <p:nvPr/>
        </p:nvSpPr>
        <p:spPr>
          <a:xfrm>
            <a:off x="865632" y="629867"/>
            <a:ext cx="7772400" cy="912421"/>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0000"/>
                    <a:lumOff val="10000"/>
                  </a:schemeClr>
                </a:solidFill>
                <a:latin typeface="+mj-lt"/>
                <a:ea typeface="+mj-ea"/>
                <a:cs typeface="+mj-cs"/>
              </a:defRPr>
            </a:lvl1pPr>
          </a:lstStyle>
          <a:p>
            <a:pPr algn="r"/>
            <a:r>
              <a:rPr lang="en-US" dirty="0" smtClean="0"/>
              <a:t>A simulation</a:t>
            </a: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448" y="1389887"/>
            <a:ext cx="8253168" cy="4697381"/>
          </a:xfrm>
          <a:prstGeom prst="rect">
            <a:avLst/>
          </a:prstGeom>
        </p:spPr>
      </p:pic>
    </p:spTree>
    <p:extLst>
      <p:ext uri="{BB962C8B-B14F-4D97-AF65-F5344CB8AC3E}">
        <p14:creationId xmlns:p14="http://schemas.microsoft.com/office/powerpoint/2010/main" val="8316446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326112" cy="68580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1631168" y="0"/>
            <a:ext cx="694944" cy="6971152"/>
          </a:xfrm>
          <a:prstGeom prst="rect">
            <a:avLst/>
          </a:prstGeom>
        </p:spPr>
      </p:pic>
      <p:pic>
        <p:nvPicPr>
          <p:cNvPr id="11" name="Picture 10"/>
          <p:cNvPicPr>
            <a:picLocks noChangeAspect="1"/>
          </p:cNvPicPr>
          <p:nvPr/>
        </p:nvPicPr>
        <p:blipFill>
          <a:blip r:embed="rId4"/>
          <a:stretch>
            <a:fillRect/>
          </a:stretch>
        </p:blipFill>
        <p:spPr>
          <a:xfrm>
            <a:off x="9110422" y="183917"/>
            <a:ext cx="2923082" cy="1372339"/>
          </a:xfrm>
          <a:prstGeom prst="rect">
            <a:avLst/>
          </a:prstGeom>
        </p:spPr>
      </p:pic>
      <p:sp>
        <p:nvSpPr>
          <p:cNvPr id="12" name="Title 1"/>
          <p:cNvSpPr txBox="1">
            <a:spLocks/>
          </p:cNvSpPr>
          <p:nvPr/>
        </p:nvSpPr>
        <p:spPr>
          <a:xfrm>
            <a:off x="713232" y="477467"/>
            <a:ext cx="7772400" cy="912421"/>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0000"/>
                    <a:lumOff val="10000"/>
                  </a:schemeClr>
                </a:solidFill>
                <a:latin typeface="+mj-lt"/>
                <a:ea typeface="+mj-ea"/>
                <a:cs typeface="+mj-cs"/>
              </a:defRPr>
            </a:lvl1pPr>
          </a:lstStyle>
          <a:p>
            <a:pPr algn="r"/>
            <a:r>
              <a:rPr lang="en-US" dirty="0" smtClean="0"/>
              <a:t>REFERENCES</a:t>
            </a:r>
            <a:endParaRPr lang="en-US" dirty="0"/>
          </a:p>
        </p:txBody>
      </p:sp>
      <p:cxnSp>
        <p:nvCxnSpPr>
          <p:cNvPr id="14" name="Straight Connector 13"/>
          <p:cNvCxnSpPr/>
          <p:nvPr/>
        </p:nvCxnSpPr>
        <p:spPr>
          <a:xfrm>
            <a:off x="8814816" y="166368"/>
            <a:ext cx="2320" cy="146304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56967" y="933677"/>
            <a:ext cx="11612177" cy="6186309"/>
          </a:xfrm>
          <a:prstGeom prst="rect">
            <a:avLst/>
          </a:prstGeom>
        </p:spPr>
        <p:txBody>
          <a:bodyPr wrap="square">
            <a:spAutoFit/>
          </a:bodyPr>
          <a:lstStyle/>
          <a:p>
            <a:pPr marL="457200" indent="-457200">
              <a:lnSpc>
                <a:spcPct val="150000"/>
              </a:lnSpc>
              <a:buFont typeface="Arial" charset="0"/>
              <a:buChar char="•"/>
            </a:pPr>
            <a:r>
              <a:rPr lang="en-US" sz="2200" dirty="0" smtClean="0">
                <a:latin typeface="Cambria" charset="0"/>
                <a:ea typeface="Cambria" charset="0"/>
                <a:cs typeface="Cambria" charset="0"/>
                <a:hlinkClick r:id="rId5"/>
              </a:rPr>
              <a:t>https://en.wikipedia.org/wiki/Grupo_Bimbo</a:t>
            </a:r>
            <a:endParaRPr lang="en-US" sz="2200" dirty="0" smtClean="0">
              <a:latin typeface="Cambria" charset="0"/>
              <a:ea typeface="Cambria" charset="0"/>
              <a:cs typeface="Cambria" charset="0"/>
            </a:endParaRPr>
          </a:p>
          <a:p>
            <a:pPr marL="457200" indent="-457200">
              <a:lnSpc>
                <a:spcPct val="150000"/>
              </a:lnSpc>
              <a:buFont typeface="Arial" charset="0"/>
              <a:buChar char="•"/>
            </a:pPr>
            <a:r>
              <a:rPr lang="en-US" sz="2200" b="0" i="0" dirty="0" smtClean="0">
                <a:effectLst/>
                <a:latin typeface="Cambria" charset="0"/>
                <a:ea typeface="Cambria" charset="0"/>
                <a:cs typeface="Cambria" charset="0"/>
                <a:hlinkClick r:id="rId6"/>
              </a:rPr>
              <a:t>http://stackoverflow.com/questions/20177970/decisiontreeclassifier-vs-extratreeclassifier</a:t>
            </a:r>
            <a:endParaRPr lang="en-US" sz="2200" b="0" i="0" dirty="0" smtClean="0">
              <a:effectLst/>
              <a:latin typeface="Cambria" charset="0"/>
              <a:ea typeface="Cambria" charset="0"/>
              <a:cs typeface="Cambria" charset="0"/>
            </a:endParaRPr>
          </a:p>
          <a:p>
            <a:pPr marL="457200" indent="-457200">
              <a:lnSpc>
                <a:spcPct val="150000"/>
              </a:lnSpc>
              <a:buFont typeface="Arial" charset="0"/>
              <a:buChar char="•"/>
            </a:pPr>
            <a:r>
              <a:rPr lang="en-US" sz="2200" b="0" i="0" dirty="0" smtClean="0">
                <a:effectLst/>
                <a:latin typeface="Cambria" charset="0"/>
                <a:ea typeface="Cambria" charset="0"/>
                <a:cs typeface="Cambria" charset="0"/>
                <a:hlinkClick r:id="rId7"/>
              </a:rPr>
              <a:t>http://stackoverflow.com/questions/22409855/randomforestclassifier-vs-extratreesclassifier-in-scikit-learn</a:t>
            </a:r>
            <a:endParaRPr lang="en-US" sz="2200" b="0" i="0" dirty="0" smtClean="0">
              <a:effectLst/>
              <a:latin typeface="Cambria" charset="0"/>
              <a:ea typeface="Cambria" charset="0"/>
              <a:cs typeface="Cambria" charset="0"/>
            </a:endParaRPr>
          </a:p>
          <a:p>
            <a:pPr marL="457200" indent="-457200">
              <a:lnSpc>
                <a:spcPct val="150000"/>
              </a:lnSpc>
              <a:buFont typeface="Arial" charset="0"/>
              <a:buChar char="•"/>
            </a:pPr>
            <a:r>
              <a:rPr lang="en-US" sz="2200" b="0" i="0" dirty="0" smtClean="0">
                <a:effectLst/>
                <a:latin typeface="Cambria" charset="0"/>
                <a:ea typeface="Cambria" charset="0"/>
                <a:cs typeface="Cambria" charset="0"/>
                <a:hlinkClick r:id="rId8"/>
              </a:rPr>
              <a:t>http://orbi.ulg.ac.be/bitstream/2268/9357/1/geurts-mlj-advance.pdf</a:t>
            </a:r>
            <a:endParaRPr lang="en-US" sz="2200" b="0" i="0" dirty="0" smtClean="0">
              <a:effectLst/>
              <a:latin typeface="Cambria" charset="0"/>
              <a:ea typeface="Cambria" charset="0"/>
              <a:cs typeface="Cambria" charset="0"/>
            </a:endParaRPr>
          </a:p>
          <a:p>
            <a:pPr marL="457200" indent="-457200">
              <a:lnSpc>
                <a:spcPct val="150000"/>
              </a:lnSpc>
              <a:buFont typeface="Arial" charset="0"/>
              <a:buChar char="•"/>
            </a:pPr>
            <a:r>
              <a:rPr lang="en-US" sz="2200" dirty="0">
                <a:latin typeface="Cambria" charset="0"/>
                <a:ea typeface="Cambria" charset="0"/>
                <a:cs typeface="Cambria" charset="0"/>
                <a:hlinkClick r:id="rId9"/>
              </a:rPr>
              <a:t>https://www.analyticsvidhya.com/blog/2015/08/introduction-ensemble-learning</a:t>
            </a:r>
            <a:r>
              <a:rPr lang="en-US" sz="2200" dirty="0" smtClean="0">
                <a:latin typeface="Cambria" charset="0"/>
                <a:ea typeface="Cambria" charset="0"/>
                <a:cs typeface="Cambria" charset="0"/>
                <a:hlinkClick r:id="rId9"/>
              </a:rPr>
              <a:t>/</a:t>
            </a:r>
            <a:endParaRPr lang="en-US" sz="2200" dirty="0" smtClean="0">
              <a:latin typeface="Cambria" charset="0"/>
              <a:ea typeface="Cambria" charset="0"/>
              <a:cs typeface="Cambria" charset="0"/>
            </a:endParaRPr>
          </a:p>
          <a:p>
            <a:pPr marL="457200" indent="-457200">
              <a:buFont typeface="Arial" charset="0"/>
              <a:buChar char="•"/>
            </a:pPr>
            <a:r>
              <a:rPr lang="en-US" sz="2200" dirty="0">
                <a:latin typeface="Cambria" charset="0"/>
                <a:ea typeface="Cambria" charset="0"/>
                <a:cs typeface="Cambria" charset="0"/>
                <a:hlinkClick r:id="rId10"/>
              </a:rPr>
              <a:t>http://scikit-learn.org/stable/modules/generated/sklearn.ensemble.ExtraTreesClassifier.html</a:t>
            </a:r>
            <a:endParaRPr lang="en-US" sz="2200" dirty="0">
              <a:latin typeface="Cambria" charset="0"/>
              <a:ea typeface="Cambria" charset="0"/>
              <a:cs typeface="Cambria" charset="0"/>
            </a:endParaRPr>
          </a:p>
          <a:p>
            <a:pPr marL="457200" indent="-457200">
              <a:buFont typeface="Arial" charset="0"/>
              <a:buChar char="•"/>
            </a:pPr>
            <a:endParaRPr lang="en-US" sz="2200" dirty="0">
              <a:latin typeface="Cambria" charset="0"/>
              <a:ea typeface="Cambria" charset="0"/>
              <a:cs typeface="Cambria" charset="0"/>
            </a:endParaRPr>
          </a:p>
          <a:p>
            <a:pPr marL="457200" indent="-457200">
              <a:buFont typeface="Arial" charset="0"/>
              <a:buChar char="•"/>
            </a:pPr>
            <a:r>
              <a:rPr lang="en-US" sz="2200" dirty="0" smtClean="0">
                <a:latin typeface="Cambria" charset="0"/>
                <a:ea typeface="Cambria" charset="0"/>
                <a:cs typeface="Cambria" charset="0"/>
              </a:rPr>
              <a:t>P</a:t>
            </a:r>
            <a:r>
              <a:rPr lang="en-US" sz="2200" dirty="0">
                <a:latin typeface="Cambria" charset="0"/>
                <a:ea typeface="Cambria" charset="0"/>
                <a:cs typeface="Cambria" charset="0"/>
              </a:rPr>
              <a:t>. </a:t>
            </a:r>
            <a:r>
              <a:rPr lang="en-US" sz="2200" dirty="0" err="1">
                <a:latin typeface="Cambria" charset="0"/>
                <a:ea typeface="Cambria" charset="0"/>
                <a:cs typeface="Cambria" charset="0"/>
              </a:rPr>
              <a:t>Geurts</a:t>
            </a:r>
            <a:r>
              <a:rPr lang="en-US" sz="2200" dirty="0">
                <a:latin typeface="Cambria" charset="0"/>
                <a:ea typeface="Cambria" charset="0"/>
                <a:cs typeface="Cambria" charset="0"/>
              </a:rPr>
              <a:t>, D. Ernst., and L. </a:t>
            </a:r>
            <a:r>
              <a:rPr lang="en-US" sz="2200" dirty="0" err="1">
                <a:latin typeface="Cambria" charset="0"/>
                <a:ea typeface="Cambria" charset="0"/>
                <a:cs typeface="Cambria" charset="0"/>
              </a:rPr>
              <a:t>Wehenkel</a:t>
            </a:r>
            <a:r>
              <a:rPr lang="en-US" sz="2200" dirty="0">
                <a:latin typeface="Cambria" charset="0"/>
                <a:ea typeface="Cambria" charset="0"/>
                <a:cs typeface="Cambria" charset="0"/>
              </a:rPr>
              <a:t>, “Extremely randomized trees”, Machine Learning, 63(1), 3-42, </a:t>
            </a:r>
            <a:r>
              <a:rPr lang="en-US" sz="2200" dirty="0" smtClean="0">
                <a:latin typeface="Cambria" charset="0"/>
                <a:ea typeface="Cambria" charset="0"/>
                <a:cs typeface="Cambria" charset="0"/>
              </a:rPr>
              <a:t>2006</a:t>
            </a:r>
            <a:endParaRPr lang="en-US" sz="2200" dirty="0">
              <a:latin typeface="Cambria" charset="0"/>
              <a:ea typeface="Cambria" charset="0"/>
              <a:cs typeface="Cambria" charset="0"/>
            </a:endParaRPr>
          </a:p>
          <a:p>
            <a:pPr marL="457200" indent="-457200">
              <a:buFont typeface="Arial" charset="0"/>
              <a:buChar char="•"/>
            </a:pPr>
            <a:r>
              <a:rPr lang="en-US" sz="2200" dirty="0">
                <a:latin typeface="Cambria" charset="0"/>
                <a:ea typeface="Cambria" charset="0"/>
                <a:cs typeface="Cambria" charset="0"/>
              </a:rPr>
              <a:t>Example was retrieved from: https://</a:t>
            </a:r>
            <a:r>
              <a:rPr lang="en-US" sz="2200" dirty="0" err="1">
                <a:latin typeface="Cambria" charset="0"/>
                <a:ea typeface="Cambria" charset="0"/>
                <a:cs typeface="Cambria" charset="0"/>
              </a:rPr>
              <a:t>rdrr.io</a:t>
            </a:r>
            <a:r>
              <a:rPr lang="en-US" sz="2200" dirty="0">
                <a:latin typeface="Cambria" charset="0"/>
                <a:ea typeface="Cambria" charset="0"/>
                <a:cs typeface="Cambria" charset="0"/>
              </a:rPr>
              <a:t>/</a:t>
            </a:r>
            <a:r>
              <a:rPr lang="en-US" sz="2200" dirty="0" err="1">
                <a:latin typeface="Cambria" charset="0"/>
                <a:ea typeface="Cambria" charset="0"/>
                <a:cs typeface="Cambria" charset="0"/>
              </a:rPr>
              <a:t>cran</a:t>
            </a:r>
            <a:r>
              <a:rPr lang="en-US" sz="2200" dirty="0">
                <a:latin typeface="Cambria" charset="0"/>
                <a:ea typeface="Cambria" charset="0"/>
                <a:cs typeface="Cambria" charset="0"/>
              </a:rPr>
              <a:t>/</a:t>
            </a:r>
            <a:r>
              <a:rPr lang="en-US" sz="2200" dirty="0" err="1">
                <a:latin typeface="Cambria" charset="0"/>
                <a:ea typeface="Cambria" charset="0"/>
                <a:cs typeface="Cambria" charset="0"/>
              </a:rPr>
              <a:t>extraTrees</a:t>
            </a:r>
            <a:r>
              <a:rPr lang="en-US" sz="2200" dirty="0">
                <a:latin typeface="Cambria" charset="0"/>
                <a:ea typeface="Cambria" charset="0"/>
                <a:cs typeface="Cambria" charset="0"/>
              </a:rPr>
              <a:t>/man/</a:t>
            </a:r>
            <a:r>
              <a:rPr lang="en-US" sz="2200" dirty="0" err="1">
                <a:latin typeface="Cambria" charset="0"/>
                <a:ea typeface="Cambria" charset="0"/>
                <a:cs typeface="Cambria" charset="0"/>
              </a:rPr>
              <a:t>extraTrees.html</a:t>
            </a:r>
            <a:endParaRPr lang="en-US" sz="2200" dirty="0">
              <a:latin typeface="Cambria" charset="0"/>
              <a:ea typeface="Cambria" charset="0"/>
              <a:cs typeface="Cambria" charset="0"/>
            </a:endParaRPr>
          </a:p>
          <a:p>
            <a:pPr marL="457200" indent="-457200">
              <a:lnSpc>
                <a:spcPct val="150000"/>
              </a:lnSpc>
              <a:buFont typeface="Arial" charset="0"/>
              <a:buChar char="•"/>
            </a:pPr>
            <a:endParaRPr lang="en-US" sz="2200" b="0" i="0" dirty="0" smtClean="0">
              <a:effectLst/>
              <a:latin typeface="Cambria" charset="0"/>
              <a:ea typeface="Cambria" charset="0"/>
              <a:cs typeface="Cambria" charset="0"/>
            </a:endParaRPr>
          </a:p>
        </p:txBody>
      </p:sp>
    </p:spTree>
    <p:extLst>
      <p:ext uri="{BB962C8B-B14F-4D97-AF65-F5344CB8AC3E}">
        <p14:creationId xmlns:p14="http://schemas.microsoft.com/office/powerpoint/2010/main" val="7438097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326112" cy="68580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1631168" y="0"/>
            <a:ext cx="694944" cy="6971152"/>
          </a:xfrm>
          <a:prstGeom prst="rect">
            <a:avLst/>
          </a:prstGeom>
        </p:spPr>
      </p:pic>
      <p:pic>
        <p:nvPicPr>
          <p:cNvPr id="11" name="Picture 10"/>
          <p:cNvPicPr>
            <a:picLocks noChangeAspect="1"/>
          </p:cNvPicPr>
          <p:nvPr/>
        </p:nvPicPr>
        <p:blipFill>
          <a:blip r:embed="rId4"/>
          <a:stretch>
            <a:fillRect/>
          </a:stretch>
        </p:blipFill>
        <p:spPr>
          <a:xfrm>
            <a:off x="9110422" y="183917"/>
            <a:ext cx="2923082" cy="1372339"/>
          </a:xfrm>
          <a:prstGeom prst="rect">
            <a:avLst/>
          </a:prstGeom>
        </p:spPr>
      </p:pic>
      <p:cxnSp>
        <p:nvCxnSpPr>
          <p:cNvPr id="14" name="Straight Connector 13"/>
          <p:cNvCxnSpPr/>
          <p:nvPr/>
        </p:nvCxnSpPr>
        <p:spPr>
          <a:xfrm>
            <a:off x="8814816" y="166368"/>
            <a:ext cx="2320" cy="146304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0" y="0"/>
            <a:ext cx="8460432" cy="68580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p:cNvSpPr txBox="1">
            <a:spLocks/>
          </p:cNvSpPr>
          <p:nvPr/>
        </p:nvSpPr>
        <p:spPr>
          <a:xfrm>
            <a:off x="1929384" y="2911648"/>
            <a:ext cx="7772400" cy="912421"/>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0000"/>
                    <a:lumOff val="10000"/>
                  </a:schemeClr>
                </a:solidFill>
                <a:latin typeface="+mj-lt"/>
                <a:ea typeface="+mj-ea"/>
                <a:cs typeface="+mj-cs"/>
              </a:defRPr>
            </a:lvl1pPr>
          </a:lstStyle>
          <a:p>
            <a:pPr algn="ctr"/>
            <a:r>
              <a:rPr lang="en-US" sz="8000" dirty="0" smtClean="0"/>
              <a:t>Thank you!</a:t>
            </a:r>
          </a:p>
        </p:txBody>
      </p:sp>
    </p:spTree>
    <p:extLst>
      <p:ext uri="{BB962C8B-B14F-4D97-AF65-F5344CB8AC3E}">
        <p14:creationId xmlns:p14="http://schemas.microsoft.com/office/powerpoint/2010/main" val="14877454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326112" cy="68580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1631168" y="0"/>
            <a:ext cx="694944" cy="6971152"/>
          </a:xfrm>
          <a:prstGeom prst="rect">
            <a:avLst/>
          </a:prstGeom>
        </p:spPr>
      </p:pic>
      <p:pic>
        <p:nvPicPr>
          <p:cNvPr id="11" name="Picture 10"/>
          <p:cNvPicPr>
            <a:picLocks noChangeAspect="1"/>
          </p:cNvPicPr>
          <p:nvPr/>
        </p:nvPicPr>
        <p:blipFill>
          <a:blip r:embed="rId4"/>
          <a:stretch>
            <a:fillRect/>
          </a:stretch>
        </p:blipFill>
        <p:spPr>
          <a:xfrm>
            <a:off x="9110422" y="183917"/>
            <a:ext cx="2923082" cy="1372339"/>
          </a:xfrm>
          <a:prstGeom prst="rect">
            <a:avLst/>
          </a:prstGeom>
        </p:spPr>
      </p:pic>
      <p:sp>
        <p:nvSpPr>
          <p:cNvPr id="12" name="Title 1"/>
          <p:cNvSpPr txBox="1">
            <a:spLocks/>
          </p:cNvSpPr>
          <p:nvPr/>
        </p:nvSpPr>
        <p:spPr>
          <a:xfrm>
            <a:off x="713232" y="477467"/>
            <a:ext cx="7772400" cy="912421"/>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0000"/>
                    <a:lumOff val="10000"/>
                  </a:schemeClr>
                </a:solidFill>
                <a:latin typeface="+mj-lt"/>
                <a:ea typeface="+mj-ea"/>
                <a:cs typeface="+mj-cs"/>
              </a:defRPr>
            </a:lvl1pPr>
          </a:lstStyle>
          <a:p>
            <a:pPr algn="r"/>
            <a:r>
              <a:rPr lang="en-US" dirty="0" smtClean="0"/>
              <a:t>The </a:t>
            </a:r>
            <a:r>
              <a:rPr lang="en-US" dirty="0" err="1" smtClean="0"/>
              <a:t>ComPETITION</a:t>
            </a:r>
            <a:endParaRPr lang="en-US" dirty="0"/>
          </a:p>
        </p:txBody>
      </p:sp>
      <p:cxnSp>
        <p:nvCxnSpPr>
          <p:cNvPr id="14" name="Straight Connector 13"/>
          <p:cNvCxnSpPr/>
          <p:nvPr/>
        </p:nvCxnSpPr>
        <p:spPr>
          <a:xfrm>
            <a:off x="8814816" y="166368"/>
            <a:ext cx="2320" cy="1463040"/>
          </a:xfrm>
          <a:prstGeom prst="line">
            <a:avLst/>
          </a:prstGeom>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502920" y="1629408"/>
            <a:ext cx="11320272" cy="4478149"/>
          </a:xfrm>
          <a:prstGeom prst="rect">
            <a:avLst/>
          </a:prstGeom>
        </p:spPr>
        <p:txBody>
          <a:bodyPr wrap="square">
            <a:spAutoFit/>
          </a:bodyPr>
          <a:lstStyle/>
          <a:p>
            <a:pPr marL="457200" indent="-457200">
              <a:lnSpc>
                <a:spcPct val="150000"/>
              </a:lnSpc>
              <a:buFont typeface="Arial" charset="0"/>
              <a:buChar char="•"/>
            </a:pPr>
            <a:r>
              <a:rPr lang="en-US" sz="3200" dirty="0">
                <a:latin typeface="Cambria" charset="0"/>
                <a:ea typeface="Cambria" charset="0"/>
                <a:cs typeface="Cambria" charset="0"/>
              </a:rPr>
              <a:t>s</a:t>
            </a:r>
            <a:r>
              <a:rPr lang="en-US" sz="3200" dirty="0" smtClean="0">
                <a:latin typeface="Cambria" charset="0"/>
                <a:ea typeface="Cambria" charset="0"/>
                <a:cs typeface="Cambria" charset="0"/>
              </a:rPr>
              <a:t>tores must </a:t>
            </a:r>
            <a:r>
              <a:rPr lang="en-US" sz="3200" dirty="0">
                <a:latin typeface="Cambria" charset="0"/>
                <a:ea typeface="Cambria" charset="0"/>
                <a:cs typeface="Cambria" charset="0"/>
              </a:rPr>
              <a:t>meet daily consumer </a:t>
            </a:r>
            <a:r>
              <a:rPr lang="en-US" sz="3200">
                <a:latin typeface="Cambria" charset="0"/>
                <a:ea typeface="Cambria" charset="0"/>
                <a:cs typeface="Cambria" charset="0"/>
              </a:rPr>
              <a:t>demand </a:t>
            </a:r>
            <a:r>
              <a:rPr lang="en-US" sz="3200" smtClean="0">
                <a:latin typeface="Cambria" charset="0"/>
                <a:ea typeface="Cambria" charset="0"/>
                <a:cs typeface="Cambria" charset="0"/>
              </a:rPr>
              <a:t>in </a:t>
            </a:r>
            <a:r>
              <a:rPr lang="en-US" sz="3200" dirty="0">
                <a:latin typeface="Cambria" charset="0"/>
                <a:ea typeface="Cambria" charset="0"/>
                <a:cs typeface="Cambria" charset="0"/>
              </a:rPr>
              <a:t>over 1 million stores across Mexico</a:t>
            </a:r>
          </a:p>
          <a:p>
            <a:pPr marL="457200" indent="-457200">
              <a:lnSpc>
                <a:spcPct val="150000"/>
              </a:lnSpc>
              <a:buFont typeface="Arial" charset="0"/>
              <a:buChar char="•"/>
            </a:pPr>
            <a:r>
              <a:rPr lang="en-US" sz="3200" dirty="0">
                <a:latin typeface="Cambria" charset="0"/>
                <a:ea typeface="Cambria" charset="0"/>
                <a:cs typeface="Cambria" charset="0"/>
              </a:rPr>
              <a:t>current projections performed by sales employees based on personal experiences with each store</a:t>
            </a:r>
          </a:p>
          <a:p>
            <a:pPr marL="457200" indent="-457200">
              <a:lnSpc>
                <a:spcPct val="150000"/>
              </a:lnSpc>
              <a:buFont typeface="Arial" charset="0"/>
              <a:buChar char="•"/>
            </a:pPr>
            <a:r>
              <a:rPr lang="en-US" sz="3200" dirty="0">
                <a:latin typeface="Cambria" charset="0"/>
                <a:ea typeface="Cambria" charset="0"/>
                <a:cs typeface="Cambria" charset="0"/>
              </a:rPr>
              <a:t>implications: shelf-life of bread</a:t>
            </a:r>
          </a:p>
          <a:p>
            <a:pPr marL="914400" lvl="1" indent="-457200">
              <a:lnSpc>
                <a:spcPct val="150000"/>
              </a:lnSpc>
              <a:buFont typeface="Arial" charset="0"/>
              <a:buChar char="•"/>
            </a:pPr>
            <a:r>
              <a:rPr lang="en-US" sz="3000" dirty="0">
                <a:latin typeface="Cambria" charset="0"/>
                <a:ea typeface="Cambria" charset="0"/>
                <a:cs typeface="Cambria" charset="0"/>
              </a:rPr>
              <a:t>small acceptable margin for error </a:t>
            </a:r>
          </a:p>
        </p:txBody>
      </p:sp>
    </p:spTree>
    <p:extLst>
      <p:ext uri="{BB962C8B-B14F-4D97-AF65-F5344CB8AC3E}">
        <p14:creationId xmlns:p14="http://schemas.microsoft.com/office/powerpoint/2010/main" val="19322437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1"/>
          <p:cNvSpPr/>
          <p:nvPr/>
        </p:nvSpPr>
        <p:spPr>
          <a:xfrm>
            <a:off x="0" y="0"/>
            <a:ext cx="12326112" cy="68580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stretch>
            <a:fillRect/>
          </a:stretch>
        </p:blipFill>
        <p:spPr>
          <a:xfrm>
            <a:off x="11631168" y="0"/>
            <a:ext cx="694944" cy="6971152"/>
          </a:xfrm>
          <a:prstGeom prst="rect">
            <a:avLst/>
          </a:prstGeom>
        </p:spPr>
      </p:pic>
      <p:pic>
        <p:nvPicPr>
          <p:cNvPr id="11" name="Picture 10"/>
          <p:cNvPicPr>
            <a:picLocks noChangeAspect="1"/>
          </p:cNvPicPr>
          <p:nvPr/>
        </p:nvPicPr>
        <p:blipFill>
          <a:blip r:embed="rId5"/>
          <a:stretch>
            <a:fillRect/>
          </a:stretch>
        </p:blipFill>
        <p:spPr>
          <a:xfrm>
            <a:off x="9110422" y="183917"/>
            <a:ext cx="2923082" cy="1372339"/>
          </a:xfrm>
          <a:prstGeom prst="rect">
            <a:avLst/>
          </a:prstGeom>
        </p:spPr>
      </p:pic>
      <p:sp>
        <p:nvSpPr>
          <p:cNvPr id="12" name="Title 1"/>
          <p:cNvSpPr txBox="1">
            <a:spLocks/>
          </p:cNvSpPr>
          <p:nvPr/>
        </p:nvSpPr>
        <p:spPr>
          <a:xfrm>
            <a:off x="713232" y="477467"/>
            <a:ext cx="7772400" cy="912421"/>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0000"/>
                    <a:lumOff val="10000"/>
                  </a:schemeClr>
                </a:solidFill>
                <a:latin typeface="+mj-lt"/>
                <a:ea typeface="+mj-ea"/>
                <a:cs typeface="+mj-cs"/>
              </a:defRPr>
            </a:lvl1pPr>
          </a:lstStyle>
          <a:p>
            <a:pPr algn="r"/>
            <a:r>
              <a:rPr lang="en-US" dirty="0" smtClean="0"/>
              <a:t>The </a:t>
            </a:r>
            <a:r>
              <a:rPr lang="en-US" dirty="0" err="1" smtClean="0"/>
              <a:t>ComPETITION</a:t>
            </a:r>
            <a:endParaRPr lang="en-US" dirty="0"/>
          </a:p>
        </p:txBody>
      </p:sp>
      <p:cxnSp>
        <p:nvCxnSpPr>
          <p:cNvPr id="14" name="Straight Connector 13"/>
          <p:cNvCxnSpPr/>
          <p:nvPr/>
        </p:nvCxnSpPr>
        <p:spPr>
          <a:xfrm>
            <a:off x="8814816" y="166368"/>
            <a:ext cx="2320" cy="1463040"/>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424073" y="2106875"/>
            <a:ext cx="10783023" cy="3785652"/>
          </a:xfrm>
          <a:prstGeom prst="rect">
            <a:avLst/>
          </a:prstGeom>
        </p:spPr>
        <p:txBody>
          <a:bodyPr wrap="square">
            <a:spAutoFit/>
          </a:bodyPr>
          <a:lstStyle/>
          <a:p>
            <a:pPr marL="457200" indent="-457200">
              <a:lnSpc>
                <a:spcPct val="150000"/>
              </a:lnSpc>
              <a:buFont typeface="Arial" charset="0"/>
              <a:buChar char="•"/>
            </a:pPr>
            <a:r>
              <a:rPr lang="en-US" sz="3200" dirty="0" err="1" smtClean="0">
                <a:latin typeface="Cambria" charset="0"/>
                <a:ea typeface="Cambria" charset="0"/>
                <a:cs typeface="Cambria" charset="0"/>
              </a:rPr>
              <a:t>Kagglers</a:t>
            </a:r>
            <a:r>
              <a:rPr lang="en-US" sz="3200" dirty="0" smtClean="0">
                <a:latin typeface="Cambria" charset="0"/>
                <a:ea typeface="Cambria" charset="0"/>
                <a:cs typeface="Cambria" charset="0"/>
              </a:rPr>
              <a:t> invited to develop a model to forecast inventory demand</a:t>
            </a:r>
          </a:p>
          <a:p>
            <a:pPr marL="914400" lvl="1" indent="-457200">
              <a:lnSpc>
                <a:spcPct val="150000"/>
              </a:lnSpc>
              <a:buFont typeface="Arial" charset="0"/>
              <a:buChar char="•"/>
            </a:pPr>
            <a:r>
              <a:rPr lang="en-US" sz="3000" b="0" i="0" dirty="0" smtClean="0">
                <a:effectLst/>
                <a:latin typeface="Cambria" charset="0"/>
                <a:ea typeface="Cambria" charset="0"/>
                <a:cs typeface="Cambria" charset="0"/>
              </a:rPr>
              <a:t>Based on historical sales data</a:t>
            </a:r>
          </a:p>
          <a:p>
            <a:pPr marL="457200" indent="-457200">
              <a:lnSpc>
                <a:spcPct val="150000"/>
              </a:lnSpc>
              <a:buFont typeface="Arial" charset="0"/>
              <a:buChar char="•"/>
            </a:pPr>
            <a:r>
              <a:rPr lang="en-US" sz="3200" dirty="0" smtClean="0">
                <a:latin typeface="Cambria" charset="0"/>
                <a:ea typeface="Cambria" charset="0"/>
                <a:cs typeface="Cambria" charset="0"/>
              </a:rPr>
              <a:t>Objective: to simultaneously ensure consumers needs are met and to minimize product returns to store owners</a:t>
            </a:r>
            <a:endParaRPr lang="en-US" sz="1600" b="0" i="0" dirty="0" smtClean="0">
              <a:effectLst/>
              <a:latin typeface="Open Sans" charset="0"/>
            </a:endParaRPr>
          </a:p>
        </p:txBody>
      </p:sp>
    </p:spTree>
    <p:extLst>
      <p:ext uri="{BB962C8B-B14F-4D97-AF65-F5344CB8AC3E}">
        <p14:creationId xmlns:p14="http://schemas.microsoft.com/office/powerpoint/2010/main" val="90879070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326112" cy="68580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1631168" y="0"/>
            <a:ext cx="694944" cy="6971152"/>
          </a:xfrm>
          <a:prstGeom prst="rect">
            <a:avLst/>
          </a:prstGeom>
        </p:spPr>
      </p:pic>
      <p:pic>
        <p:nvPicPr>
          <p:cNvPr id="11" name="Picture 10"/>
          <p:cNvPicPr>
            <a:picLocks noChangeAspect="1"/>
          </p:cNvPicPr>
          <p:nvPr/>
        </p:nvPicPr>
        <p:blipFill>
          <a:blip r:embed="rId4"/>
          <a:stretch>
            <a:fillRect/>
          </a:stretch>
        </p:blipFill>
        <p:spPr>
          <a:xfrm>
            <a:off x="9110422" y="183917"/>
            <a:ext cx="2923082" cy="1372339"/>
          </a:xfrm>
          <a:prstGeom prst="rect">
            <a:avLst/>
          </a:prstGeom>
        </p:spPr>
      </p:pic>
      <p:sp>
        <p:nvSpPr>
          <p:cNvPr id="12" name="Title 1"/>
          <p:cNvSpPr txBox="1">
            <a:spLocks/>
          </p:cNvSpPr>
          <p:nvPr/>
        </p:nvSpPr>
        <p:spPr>
          <a:xfrm>
            <a:off x="713232" y="477467"/>
            <a:ext cx="7772400" cy="912421"/>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0000"/>
                    <a:lumOff val="10000"/>
                  </a:schemeClr>
                </a:solidFill>
                <a:latin typeface="+mj-lt"/>
                <a:ea typeface="+mj-ea"/>
                <a:cs typeface="+mj-cs"/>
              </a:defRPr>
            </a:lvl1pPr>
          </a:lstStyle>
          <a:p>
            <a:pPr algn="r"/>
            <a:r>
              <a:rPr lang="en-US" dirty="0" smtClean="0"/>
              <a:t>The DATA</a:t>
            </a:r>
          </a:p>
          <a:p>
            <a:pPr algn="r"/>
            <a:r>
              <a:rPr lang="en-US" sz="3200" dirty="0" smtClean="0"/>
              <a:t>DATA FILES</a:t>
            </a:r>
            <a:endParaRPr lang="en-US" sz="3200" dirty="0"/>
          </a:p>
        </p:txBody>
      </p:sp>
      <p:cxnSp>
        <p:nvCxnSpPr>
          <p:cNvPr id="14" name="Straight Connector 13"/>
          <p:cNvCxnSpPr/>
          <p:nvPr/>
        </p:nvCxnSpPr>
        <p:spPr>
          <a:xfrm>
            <a:off x="8814816" y="166368"/>
            <a:ext cx="2320" cy="146304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5"/>
          <a:stretch>
            <a:fillRect/>
          </a:stretch>
        </p:blipFill>
        <p:spPr>
          <a:xfrm>
            <a:off x="819912" y="2057215"/>
            <a:ext cx="10552176" cy="4282790"/>
          </a:xfrm>
          <a:prstGeom prst="rect">
            <a:avLst/>
          </a:prstGeom>
        </p:spPr>
      </p:pic>
    </p:spTree>
    <p:extLst>
      <p:ext uri="{BB962C8B-B14F-4D97-AF65-F5344CB8AC3E}">
        <p14:creationId xmlns:p14="http://schemas.microsoft.com/office/powerpoint/2010/main" val="12053850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326112" cy="68580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1631168" y="0"/>
            <a:ext cx="694944" cy="6971152"/>
          </a:xfrm>
          <a:prstGeom prst="rect">
            <a:avLst/>
          </a:prstGeom>
        </p:spPr>
      </p:pic>
      <p:pic>
        <p:nvPicPr>
          <p:cNvPr id="11" name="Picture 10"/>
          <p:cNvPicPr>
            <a:picLocks noChangeAspect="1"/>
          </p:cNvPicPr>
          <p:nvPr/>
        </p:nvPicPr>
        <p:blipFill>
          <a:blip r:embed="rId4"/>
          <a:stretch>
            <a:fillRect/>
          </a:stretch>
        </p:blipFill>
        <p:spPr>
          <a:xfrm>
            <a:off x="9110422" y="183917"/>
            <a:ext cx="2923082" cy="1372339"/>
          </a:xfrm>
          <a:prstGeom prst="rect">
            <a:avLst/>
          </a:prstGeom>
        </p:spPr>
      </p:pic>
      <p:sp>
        <p:nvSpPr>
          <p:cNvPr id="12" name="Title 1"/>
          <p:cNvSpPr txBox="1">
            <a:spLocks/>
          </p:cNvSpPr>
          <p:nvPr/>
        </p:nvSpPr>
        <p:spPr>
          <a:xfrm>
            <a:off x="713232" y="477467"/>
            <a:ext cx="7772400" cy="912421"/>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0000"/>
                    <a:lumOff val="10000"/>
                  </a:schemeClr>
                </a:solidFill>
                <a:latin typeface="+mj-lt"/>
                <a:ea typeface="+mj-ea"/>
                <a:cs typeface="+mj-cs"/>
              </a:defRPr>
            </a:lvl1pPr>
          </a:lstStyle>
          <a:p>
            <a:pPr algn="r"/>
            <a:r>
              <a:rPr lang="en-US" dirty="0" smtClean="0"/>
              <a:t>The DATA</a:t>
            </a:r>
          </a:p>
          <a:p>
            <a:pPr algn="r"/>
            <a:r>
              <a:rPr lang="en-US" sz="3200" dirty="0" smtClean="0"/>
              <a:t>DATA FIELDS</a:t>
            </a:r>
            <a:endParaRPr lang="en-US" sz="3200" dirty="0"/>
          </a:p>
        </p:txBody>
      </p:sp>
      <p:cxnSp>
        <p:nvCxnSpPr>
          <p:cNvPr id="14" name="Straight Connector 13"/>
          <p:cNvCxnSpPr/>
          <p:nvPr/>
        </p:nvCxnSpPr>
        <p:spPr>
          <a:xfrm>
            <a:off x="8814816" y="166368"/>
            <a:ext cx="2320" cy="146304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5"/>
          <a:stretch>
            <a:fillRect/>
          </a:stretch>
        </p:blipFill>
        <p:spPr>
          <a:xfrm>
            <a:off x="2054404" y="1636178"/>
            <a:ext cx="8083193" cy="5046483"/>
          </a:xfrm>
          <a:prstGeom prst="rect">
            <a:avLst/>
          </a:prstGeom>
        </p:spPr>
      </p:pic>
    </p:spTree>
    <p:extLst>
      <p:ext uri="{BB962C8B-B14F-4D97-AF65-F5344CB8AC3E}">
        <p14:creationId xmlns:p14="http://schemas.microsoft.com/office/powerpoint/2010/main" val="20578633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326112" cy="68580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1631168" y="0"/>
            <a:ext cx="694944" cy="6971152"/>
          </a:xfrm>
          <a:prstGeom prst="rect">
            <a:avLst/>
          </a:prstGeom>
        </p:spPr>
      </p:pic>
      <p:pic>
        <p:nvPicPr>
          <p:cNvPr id="11" name="Picture 10"/>
          <p:cNvPicPr>
            <a:picLocks noChangeAspect="1"/>
          </p:cNvPicPr>
          <p:nvPr/>
        </p:nvPicPr>
        <p:blipFill>
          <a:blip r:embed="rId4"/>
          <a:stretch>
            <a:fillRect/>
          </a:stretch>
        </p:blipFill>
        <p:spPr>
          <a:xfrm>
            <a:off x="9110422" y="183917"/>
            <a:ext cx="2923082" cy="1372339"/>
          </a:xfrm>
          <a:prstGeom prst="rect">
            <a:avLst/>
          </a:prstGeom>
        </p:spPr>
      </p:pic>
      <p:sp>
        <p:nvSpPr>
          <p:cNvPr id="12" name="Title 1"/>
          <p:cNvSpPr txBox="1">
            <a:spLocks/>
          </p:cNvSpPr>
          <p:nvPr/>
        </p:nvSpPr>
        <p:spPr>
          <a:xfrm>
            <a:off x="713232" y="477467"/>
            <a:ext cx="7772400" cy="912421"/>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0000"/>
                    <a:lumOff val="10000"/>
                  </a:schemeClr>
                </a:solidFill>
                <a:latin typeface="+mj-lt"/>
                <a:ea typeface="+mj-ea"/>
                <a:cs typeface="+mj-cs"/>
              </a:defRPr>
            </a:lvl1pPr>
          </a:lstStyle>
          <a:p>
            <a:pPr algn="r"/>
            <a:r>
              <a:rPr lang="en-US" dirty="0" smtClean="0"/>
              <a:t>The evaluation Metric</a:t>
            </a:r>
            <a:endParaRPr lang="en-US" dirty="0"/>
          </a:p>
        </p:txBody>
      </p:sp>
      <p:cxnSp>
        <p:nvCxnSpPr>
          <p:cNvPr id="14" name="Straight Connector 13"/>
          <p:cNvCxnSpPr/>
          <p:nvPr/>
        </p:nvCxnSpPr>
        <p:spPr>
          <a:xfrm>
            <a:off x="8814816" y="166368"/>
            <a:ext cx="2320" cy="146304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5"/>
          <a:stretch>
            <a:fillRect/>
          </a:stretch>
        </p:blipFill>
        <p:spPr>
          <a:xfrm>
            <a:off x="580850" y="1870726"/>
            <a:ext cx="11030301" cy="2884153"/>
          </a:xfrm>
          <a:prstGeom prst="rect">
            <a:avLst/>
          </a:prstGeom>
        </p:spPr>
      </p:pic>
    </p:spTree>
    <p:extLst>
      <p:ext uri="{BB962C8B-B14F-4D97-AF65-F5344CB8AC3E}">
        <p14:creationId xmlns:p14="http://schemas.microsoft.com/office/powerpoint/2010/main" val="15249751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326112" cy="6858000"/>
          </a:xfrm>
          <a:prstGeom prst="rect">
            <a:avLst/>
          </a:prstGeom>
          <a:solidFill>
            <a:schemeClr val="accent1">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1631168" y="0"/>
            <a:ext cx="694944" cy="6971152"/>
          </a:xfrm>
          <a:prstGeom prst="rect">
            <a:avLst/>
          </a:prstGeom>
        </p:spPr>
      </p:pic>
      <p:pic>
        <p:nvPicPr>
          <p:cNvPr id="11" name="Picture 10"/>
          <p:cNvPicPr>
            <a:picLocks noChangeAspect="1"/>
          </p:cNvPicPr>
          <p:nvPr/>
        </p:nvPicPr>
        <p:blipFill>
          <a:blip r:embed="rId4"/>
          <a:stretch>
            <a:fillRect/>
          </a:stretch>
        </p:blipFill>
        <p:spPr>
          <a:xfrm>
            <a:off x="9110422" y="183917"/>
            <a:ext cx="2923082" cy="1372339"/>
          </a:xfrm>
          <a:prstGeom prst="rect">
            <a:avLst/>
          </a:prstGeom>
        </p:spPr>
      </p:pic>
      <p:sp>
        <p:nvSpPr>
          <p:cNvPr id="12" name="Title 1"/>
          <p:cNvSpPr txBox="1">
            <a:spLocks/>
          </p:cNvSpPr>
          <p:nvPr/>
        </p:nvSpPr>
        <p:spPr>
          <a:xfrm>
            <a:off x="713232" y="477467"/>
            <a:ext cx="7772400" cy="912421"/>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0000"/>
                    <a:lumOff val="10000"/>
                  </a:schemeClr>
                </a:solidFill>
                <a:latin typeface="+mj-lt"/>
                <a:ea typeface="+mj-ea"/>
                <a:cs typeface="+mj-cs"/>
              </a:defRPr>
            </a:lvl1pPr>
          </a:lstStyle>
          <a:p>
            <a:pPr algn="r"/>
            <a:r>
              <a:rPr lang="en-US" dirty="0" smtClean="0"/>
              <a:t>The WINNER</a:t>
            </a:r>
            <a:endParaRPr lang="en-US" dirty="0"/>
          </a:p>
        </p:txBody>
      </p:sp>
      <p:cxnSp>
        <p:nvCxnSpPr>
          <p:cNvPr id="14" name="Straight Connector 13"/>
          <p:cNvCxnSpPr/>
          <p:nvPr/>
        </p:nvCxnSpPr>
        <p:spPr>
          <a:xfrm>
            <a:off x="8814816" y="166368"/>
            <a:ext cx="2320" cy="146304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5"/>
          <a:stretch>
            <a:fillRect/>
          </a:stretch>
        </p:blipFill>
        <p:spPr>
          <a:xfrm>
            <a:off x="1505712" y="1740173"/>
            <a:ext cx="9180576" cy="4779367"/>
          </a:xfrm>
          <a:prstGeom prst="rect">
            <a:avLst/>
          </a:prstGeom>
        </p:spPr>
      </p:pic>
      <p:sp>
        <p:nvSpPr>
          <p:cNvPr id="5" name="Rounded Rectangle 4"/>
          <p:cNvSpPr/>
          <p:nvPr/>
        </p:nvSpPr>
        <p:spPr>
          <a:xfrm>
            <a:off x="1828800" y="4645152"/>
            <a:ext cx="8485632" cy="32918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37699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326112" cy="68580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p:nvPicPr>
        <p:blipFill>
          <a:blip r:embed="rId3"/>
          <a:stretch>
            <a:fillRect/>
          </a:stretch>
        </p:blipFill>
        <p:spPr>
          <a:xfrm>
            <a:off x="11631168" y="0"/>
            <a:ext cx="694944" cy="6971152"/>
          </a:xfrm>
          <a:prstGeom prst="rect">
            <a:avLst/>
          </a:prstGeom>
        </p:spPr>
      </p:pic>
      <p:pic>
        <p:nvPicPr>
          <p:cNvPr id="11" name="Picture 10"/>
          <p:cNvPicPr>
            <a:picLocks noChangeAspect="1"/>
          </p:cNvPicPr>
          <p:nvPr/>
        </p:nvPicPr>
        <p:blipFill>
          <a:blip r:embed="rId4"/>
          <a:stretch>
            <a:fillRect/>
          </a:stretch>
        </p:blipFill>
        <p:spPr>
          <a:xfrm>
            <a:off x="9110422" y="183917"/>
            <a:ext cx="2923082" cy="1372339"/>
          </a:xfrm>
          <a:prstGeom prst="rect">
            <a:avLst/>
          </a:prstGeom>
        </p:spPr>
      </p:pic>
      <p:sp>
        <p:nvSpPr>
          <p:cNvPr id="12" name="Title 1"/>
          <p:cNvSpPr txBox="1">
            <a:spLocks/>
          </p:cNvSpPr>
          <p:nvPr/>
        </p:nvSpPr>
        <p:spPr>
          <a:xfrm>
            <a:off x="713232" y="477467"/>
            <a:ext cx="7772400" cy="912421"/>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0000"/>
                    <a:lumOff val="10000"/>
                  </a:schemeClr>
                </a:solidFill>
                <a:latin typeface="+mj-lt"/>
                <a:ea typeface="+mj-ea"/>
                <a:cs typeface="+mj-cs"/>
              </a:defRPr>
            </a:lvl1pPr>
          </a:lstStyle>
          <a:p>
            <a:pPr algn="r"/>
            <a:r>
              <a:rPr lang="en-US" dirty="0" smtClean="0"/>
              <a:t>The METHOD</a:t>
            </a:r>
          </a:p>
          <a:p>
            <a:pPr algn="r"/>
            <a:r>
              <a:rPr lang="en-US" sz="3200" dirty="0" smtClean="0"/>
              <a:t>ENSEMBLE LEARNING</a:t>
            </a:r>
            <a:endParaRPr lang="en-US" sz="3200" dirty="0"/>
          </a:p>
        </p:txBody>
      </p:sp>
      <p:cxnSp>
        <p:nvCxnSpPr>
          <p:cNvPr id="14" name="Straight Connector 13"/>
          <p:cNvCxnSpPr/>
          <p:nvPr/>
        </p:nvCxnSpPr>
        <p:spPr>
          <a:xfrm>
            <a:off x="8814816" y="166368"/>
            <a:ext cx="2320" cy="146304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24073" y="1556256"/>
            <a:ext cx="10783023" cy="4893647"/>
          </a:xfrm>
          <a:prstGeom prst="rect">
            <a:avLst/>
          </a:prstGeom>
        </p:spPr>
        <p:txBody>
          <a:bodyPr wrap="square">
            <a:spAutoFit/>
          </a:bodyPr>
          <a:lstStyle/>
          <a:p>
            <a:pPr marL="457200" indent="-457200">
              <a:lnSpc>
                <a:spcPct val="150000"/>
              </a:lnSpc>
              <a:buFont typeface="Arial" charset="0"/>
              <a:buChar char="•"/>
            </a:pPr>
            <a:r>
              <a:rPr lang="en-US" sz="3200" dirty="0">
                <a:latin typeface="Cambria" charset="0"/>
                <a:ea typeface="Cambria" charset="0"/>
                <a:cs typeface="Cambria" charset="0"/>
              </a:rPr>
              <a:t>C</a:t>
            </a:r>
            <a:r>
              <a:rPr lang="en-US" sz="3200" dirty="0" smtClean="0">
                <a:latin typeface="Cambria" charset="0"/>
                <a:ea typeface="Cambria" charset="0"/>
                <a:cs typeface="Cambria" charset="0"/>
              </a:rPr>
              <a:t>ombining a diverse set of learners to improve on the stability and predictive power of the model</a:t>
            </a:r>
          </a:p>
          <a:p>
            <a:pPr marL="457200" indent="-457200">
              <a:lnSpc>
                <a:spcPct val="150000"/>
              </a:lnSpc>
              <a:buFont typeface="Arial" charset="0"/>
              <a:buChar char="•"/>
            </a:pPr>
            <a:r>
              <a:rPr lang="en-US" sz="3200" b="0" i="0" dirty="0" smtClean="0">
                <a:effectLst/>
                <a:latin typeface="Cambria" charset="0"/>
                <a:ea typeface="Cambria" charset="0"/>
                <a:cs typeface="Cambria" charset="0"/>
              </a:rPr>
              <a:t>Top 4 reasons models are different:</a:t>
            </a:r>
          </a:p>
          <a:p>
            <a:pPr marL="914400" lvl="1" indent="-457200">
              <a:lnSpc>
                <a:spcPct val="150000"/>
              </a:lnSpc>
              <a:buFont typeface="Arial" charset="0"/>
              <a:buChar char="•"/>
            </a:pPr>
            <a:r>
              <a:rPr lang="en-US" sz="2800" dirty="0" smtClean="0">
                <a:latin typeface="Cambria" charset="0"/>
                <a:ea typeface="Cambria" charset="0"/>
                <a:cs typeface="Cambria" charset="0"/>
              </a:rPr>
              <a:t>Population</a:t>
            </a:r>
          </a:p>
          <a:p>
            <a:pPr marL="914400" lvl="1" indent="-457200">
              <a:lnSpc>
                <a:spcPct val="150000"/>
              </a:lnSpc>
              <a:buFont typeface="Arial" charset="0"/>
              <a:buChar char="•"/>
            </a:pPr>
            <a:r>
              <a:rPr lang="en-US" sz="2800" b="0" i="0" dirty="0" smtClean="0">
                <a:effectLst/>
                <a:latin typeface="Cambria" charset="0"/>
                <a:ea typeface="Cambria" charset="0"/>
                <a:cs typeface="Cambria" charset="0"/>
              </a:rPr>
              <a:t>Hypothesis</a:t>
            </a:r>
          </a:p>
          <a:p>
            <a:pPr marL="914400" lvl="1" indent="-457200">
              <a:lnSpc>
                <a:spcPct val="150000"/>
              </a:lnSpc>
              <a:buFont typeface="Arial" charset="0"/>
              <a:buChar char="•"/>
            </a:pPr>
            <a:r>
              <a:rPr lang="en-US" sz="2800" dirty="0" smtClean="0">
                <a:latin typeface="Cambria" charset="0"/>
                <a:ea typeface="Cambria" charset="0"/>
                <a:cs typeface="Cambria" charset="0"/>
              </a:rPr>
              <a:t>Modeling technique</a:t>
            </a:r>
          </a:p>
          <a:p>
            <a:pPr marL="914400" lvl="1" indent="-457200">
              <a:lnSpc>
                <a:spcPct val="150000"/>
              </a:lnSpc>
              <a:buFont typeface="Arial" charset="0"/>
              <a:buChar char="•"/>
            </a:pPr>
            <a:r>
              <a:rPr lang="en-US" sz="2800" dirty="0" smtClean="0">
                <a:latin typeface="Cambria" charset="0"/>
                <a:ea typeface="Cambria" charset="0"/>
                <a:cs typeface="Cambria" charset="0"/>
              </a:rPr>
              <a:t>Initial seed</a:t>
            </a:r>
            <a:endParaRPr lang="en-US" sz="2800" b="0" i="0" dirty="0" smtClean="0">
              <a:effectLst/>
              <a:latin typeface="Open Sans" charset="0"/>
            </a:endParaRPr>
          </a:p>
        </p:txBody>
      </p:sp>
    </p:spTree>
    <p:extLst>
      <p:ext uri="{BB962C8B-B14F-4D97-AF65-F5344CB8AC3E}">
        <p14:creationId xmlns:p14="http://schemas.microsoft.com/office/powerpoint/2010/main" val="194184511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Integral">
  <a:themeElements>
    <a:clrScheme name="Integral">
      <a:dk1>
        <a:srgbClr val="2E2B21"/>
      </a:dk1>
      <a:lt1>
        <a:srgbClr val="FFFFFF"/>
      </a:lt1>
      <a:dk2>
        <a:srgbClr val="605B4F"/>
      </a:dk2>
      <a:lt2>
        <a:srgbClr val="D8D6BE"/>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blipFill rotWithShape="1">
          <a:blip xmlns:r="http://schemas.openxmlformats.org/officeDocument/2006/relationships" r:embed="rId1">
            <a:duotone>
              <a:schemeClr val="phClr">
                <a:tint val="98000"/>
              </a:schemeClr>
              <a:schemeClr val="phClr">
                <a:shade val="89000"/>
                <a:satMod val="145000"/>
              </a:schemeClr>
            </a:duotone>
          </a:blip>
          <a:tile tx="0" ty="0" sx="32000" sy="32000" flip="none" algn="tl"/>
        </a:blipFill>
        <a:blipFill rotWithShape="1">
          <a:blip xmlns:r="http://schemas.openxmlformats.org/officeDocument/2006/relationships" r:embed="rId2">
            <a:duotone>
              <a:schemeClr val="phClr">
                <a:tint val="98000"/>
              </a:schemeClr>
              <a:schemeClr val="phClr">
                <a:shade val="95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Integral" id="{3577F8C9-A904-41D8-97D2-FD898F53F20E}" vid="{090DCB5F-146D-478A-852A-34B16FE9F3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ntegral">
    <a:dk1>
      <a:srgbClr val="2E2B21"/>
    </a:dk1>
    <a:lt1>
      <a:srgbClr val="FFFFFF"/>
    </a:lt1>
    <a:dk2>
      <a:srgbClr val="605B4F"/>
    </a:dk2>
    <a:lt2>
      <a:srgbClr val="D8D6BE"/>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themeOverride>
</file>

<file path=docProps/app.xml><?xml version="1.0" encoding="utf-8"?>
<Properties xmlns="http://schemas.openxmlformats.org/officeDocument/2006/extended-properties" xmlns:vt="http://schemas.openxmlformats.org/officeDocument/2006/docPropsVTypes">
  <Template/>
  <TotalTime>6505</TotalTime>
  <Words>1546</Words>
  <Application>Microsoft Macintosh PowerPoint</Application>
  <PresentationFormat>Widescreen</PresentationFormat>
  <Paragraphs>192</Paragraphs>
  <Slides>27</Slides>
  <Notes>27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Calibri</vt:lpstr>
      <vt:lpstr>Cambria</vt:lpstr>
      <vt:lpstr>Open Sans</vt:lpstr>
      <vt:lpstr>Tw Cen MT</vt:lpstr>
      <vt:lpstr>Tw Cen MT Condensed</vt:lpstr>
      <vt:lpstr>Wingdings 3</vt:lpstr>
      <vt:lpstr>Arial</vt:lpstr>
      <vt:lpstr>Integral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Grupo bimbo  inventory demand</dc:title>
  <dc:creator>Vinnie Liu</dc:creator>
  <cp:lastModifiedBy>Dong Kai Fang</cp:lastModifiedBy>
  <cp:revision>107</cp:revision>
  <dcterms:created xsi:type="dcterms:W3CDTF">2016-11-13T23:52:25Z</dcterms:created>
  <dcterms:modified xsi:type="dcterms:W3CDTF">2016-11-23T23:44:00Z</dcterms:modified>
</cp:coreProperties>
</file>